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5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6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9"/>
  </p:notesMasterIdLst>
  <p:handoutMasterIdLst>
    <p:handoutMasterId r:id="rId30"/>
  </p:handoutMasterIdLst>
  <p:sldIdLst>
    <p:sldId id="339" r:id="rId8"/>
    <p:sldId id="341" r:id="rId9"/>
    <p:sldId id="342" r:id="rId10"/>
    <p:sldId id="344" r:id="rId11"/>
    <p:sldId id="345" r:id="rId12"/>
    <p:sldId id="346" r:id="rId13"/>
    <p:sldId id="367" r:id="rId14"/>
    <p:sldId id="356" r:id="rId15"/>
    <p:sldId id="347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54" r:id="rId27"/>
    <p:sldId id="355" r:id="rId28"/>
  </p:sldIdLst>
  <p:sldSz cx="9215438" cy="5184775"/>
  <p:notesSz cx="6805613" cy="9939338"/>
  <p:custDataLst>
    <p:tags r:id="rId31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339"/>
            <p14:sldId id="341"/>
            <p14:sldId id="342"/>
            <p14:sldId id="344"/>
            <p14:sldId id="345"/>
            <p14:sldId id="346"/>
            <p14:sldId id="367"/>
            <p14:sldId id="356"/>
            <p14:sldId id="347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54" userDrawn="1">
          <p15:clr>
            <a:srgbClr val="A4A3A4"/>
          </p15:clr>
        </p15:guide>
        <p15:guide id="39" pos="5442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4" orient="horz" pos="363">
          <p15:clr>
            <a:srgbClr val="A4A3A4"/>
          </p15:clr>
        </p15:guide>
        <p15:guide id="55" orient="horz" pos="726">
          <p15:clr>
            <a:srgbClr val="A4A3A4"/>
          </p15:clr>
        </p15:guide>
        <p15:guide id="56" orient="horz" pos="1089">
          <p15:clr>
            <a:srgbClr val="A4A3A4"/>
          </p15:clr>
        </p15:guide>
        <p15:guide id="58" orient="horz" pos="2177">
          <p15:clr>
            <a:srgbClr val="A4A3A4"/>
          </p15:clr>
        </p15:guide>
        <p15:guide id="60" orient="horz" pos="2359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903">
          <p15:clr>
            <a:srgbClr val="A4A3A4"/>
          </p15:clr>
        </p15:guide>
        <p15:guide id="63" orient="horz" pos="182">
          <p15:clr>
            <a:srgbClr val="A4A3A4"/>
          </p15:clr>
        </p15:guide>
        <p15:guide id="64" orient="horz" pos="1633">
          <p15:clr>
            <a:srgbClr val="A4A3A4"/>
          </p15:clr>
        </p15:guide>
        <p15:guide id="65" orient="horz" pos="544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52">
          <p15:clr>
            <a:srgbClr val="A4A3A4"/>
          </p15:clr>
        </p15:guide>
        <p15:guide id="71" pos="3447" userDrawn="1">
          <p15:clr>
            <a:srgbClr val="A4A3A4"/>
          </p15:clr>
        </p15:guide>
        <p15:guide id="72" pos="4535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>
          <p15:clr>
            <a:srgbClr val="A4A3A4"/>
          </p15:clr>
        </p15:guide>
        <p15:guide id="79" pos="1632">
          <p15:clr>
            <a:srgbClr val="A4A3A4"/>
          </p15:clr>
        </p15:guide>
        <p15:guide id="82" pos="2358">
          <p15:clr>
            <a:srgbClr val="A4A3A4"/>
          </p15:clr>
        </p15:guide>
        <p15:guide id="83" pos="3084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72">
          <p15:clr>
            <a:srgbClr val="A4A3A4"/>
          </p15:clr>
        </p15:guide>
        <p15:guide id="90" pos="4898">
          <p15:clr>
            <a:srgbClr val="A4A3A4"/>
          </p15:clr>
        </p15:guide>
        <p15:guide id="91" pos="5079">
          <p15:clr>
            <a:srgbClr val="A4A3A4"/>
          </p15:clr>
        </p15:guide>
        <p15:guide id="93" pos="2540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>
          <p15:clr>
            <a:srgbClr val="A4A3A4"/>
          </p15:clr>
        </p15:guide>
        <p15:guide id="103" pos="1814" userDrawn="1">
          <p15:clr>
            <a:srgbClr val="A4A3A4"/>
          </p15:clr>
        </p15:guide>
        <p15:guide id="104" orient="horz" pos="3085">
          <p15:clr>
            <a:srgbClr val="A4A3A4"/>
          </p15:clr>
        </p15:guide>
        <p15:guide id="105" pos="1450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6">
          <p15:clr>
            <a:srgbClr val="A4A3A4"/>
          </p15:clr>
        </p15:guide>
        <p15:guide id="113" pos="1269">
          <p15:clr>
            <a:srgbClr val="A4A3A4"/>
          </p15:clr>
        </p15:guide>
        <p15:guide id="114" pos="544">
          <p15:clr>
            <a:srgbClr val="A4A3A4"/>
          </p15:clr>
        </p15:guide>
        <p15:guide id="115" pos="2539">
          <p15:clr>
            <a:srgbClr val="A4A3A4"/>
          </p15:clr>
        </p15:guide>
        <p15:guide id="116" pos="18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47"/>
    <a:srgbClr val="FFC000"/>
    <a:srgbClr val="FF3BE0"/>
    <a:srgbClr val="FFAF14"/>
    <a:srgbClr val="FF9300"/>
    <a:srgbClr val="ECECEC"/>
    <a:srgbClr val="1E8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9" autoAdjust="0"/>
    <p:restoredTop sz="93613" autoAdjust="0"/>
  </p:normalViewPr>
  <p:slideViewPr>
    <p:cSldViewPr snapToGrid="0" snapToObjects="1" showGuides="1">
      <p:cViewPr varScale="1">
        <p:scale>
          <a:sx n="83" d="100"/>
          <a:sy n="83" d="100"/>
        </p:scale>
        <p:origin x="892" y="64"/>
      </p:cViewPr>
      <p:guideLst>
        <p:guide orient="horz" pos="1996"/>
        <p:guide orient="horz" pos="1814"/>
        <p:guide orient="horz" pos="2540"/>
        <p:guide pos="3628"/>
        <p:guide pos="4354"/>
        <p:guide pos="5442"/>
        <p:guide pos="181"/>
        <p:guide orient="horz" pos="907"/>
        <p:guide orient="horz" pos="363"/>
        <p:guide orient="horz" pos="726"/>
        <p:guide orient="horz" pos="1089"/>
        <p:guide orient="horz" pos="2177"/>
        <p:guide orient="horz" pos="2359"/>
        <p:guide orient="horz" pos="2722"/>
        <p:guide orient="horz" pos="2903"/>
        <p:guide orient="horz" pos="182"/>
        <p:guide orient="horz" pos="1633"/>
        <p:guide orient="horz" pos="544"/>
        <p:guide orient="horz" pos="1270"/>
        <p:guide orient="horz" pos="1452"/>
        <p:guide pos="3447"/>
        <p:guide pos="4535"/>
        <p:guide pos="4717"/>
        <p:guide pos="725"/>
        <p:guide pos="1632"/>
        <p:guide pos="2358"/>
        <p:guide pos="3084"/>
        <p:guide pos="3265"/>
        <p:guide pos="3991"/>
        <p:guide pos="4172"/>
        <p:guide pos="4898"/>
        <p:guide pos="5079"/>
        <p:guide pos="2540"/>
        <p:guide pos="5260"/>
        <p:guide pos="5624"/>
        <p:guide pos="1088"/>
        <p:guide pos="1995"/>
        <p:guide pos="2721"/>
        <p:guide pos="1814"/>
        <p:guide orient="horz" pos="3085"/>
        <p:guide pos="1450"/>
        <p:guide pos="3810"/>
        <p:guide pos="2902"/>
        <p:guide pos="2177"/>
        <p:guide orient="horz" pos="3084"/>
        <p:guide pos="362"/>
        <p:guide pos="906"/>
        <p:guide pos="1269"/>
        <p:guide pos="544"/>
        <p:guide pos="2539"/>
        <p:guide pos="18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7672" y="2096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9396357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A81D87F-0907-C14A-BA53-69DDD1484FDA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67E8809-8F27-6D49-AF53-8094469DE53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F094A0C-C9B3-D14B-ADEF-C44DA0140E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4692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56676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22396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23540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75089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57CC73-CB39-114D-B4D8-4EF7FE6DFB1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04281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</a:t>
            </a:r>
            <a:r>
              <a:rPr lang="en-US" noProof="0" dirty="0" err="1"/>
              <a:t>pictur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7913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2296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85889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64743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01167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09400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730214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7193385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261504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41479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1989954971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785131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5305CF-24E7-E24A-8F15-732D17506753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61DFA4-25F0-0444-8A8F-FDBD431E702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8CEB4-54CD-2149-903A-95E78ADA814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17515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9C9721A-502B-5948-AD43-2344D29C317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8A2D12D-8313-FA4D-B2FE-523757E3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92E7A7A-7A59-EF45-8141-090035F126E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2C19A1C-9BE0-B045-AD10-2F521258FA2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E6A0D32-13BA-D34D-BAFE-88865439EB6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56E265-9BA9-E54A-8541-F75E309E3B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28209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18629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3124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9C9721A-502B-5948-AD43-2344D29C317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8A2D12D-8313-FA4D-B2FE-523757E3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92E7A7A-7A59-EF45-8141-090035F126E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84690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1825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43813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61605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98787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84087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6288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04220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11086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40317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40009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897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7022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782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A81D87F-0907-C14A-BA53-69DDD1484FDA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67E8809-8F27-6D49-AF53-8094469DE53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F094A0C-C9B3-D14B-ADEF-C44DA0140E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6759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83908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1092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43907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58201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57CC73-CB39-114D-B4D8-4EF7FE6DFB1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41668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</a:t>
            </a:r>
            <a:r>
              <a:rPr lang="en-US" noProof="0" dirty="0" err="1"/>
              <a:t>pictur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78102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80871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0961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04948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920936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442809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67251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39333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5599166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001597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3484337630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4721080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5305CF-24E7-E24A-8F15-732D17506753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61DFA4-25F0-0444-8A8F-FDBD431E702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8CEB4-54CD-2149-903A-95E78ADA814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18215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2C19A1C-9BE0-B045-AD10-2F521258FA2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E6A0D32-13BA-D34D-BAFE-88865439EB6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56E265-9BA9-E54A-8541-F75E309E3B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34671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16949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7527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9C9721A-502B-5948-AD43-2344D29C317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8A2D12D-8313-FA4D-B2FE-523757E3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92E7A7A-7A59-EF45-8141-090035F126E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21529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29408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81723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0049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34736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93681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97869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96234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17863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56904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1692"/>
      </p:ext>
    </p:extLst>
  </p:cSld>
  <p:clrMapOvr>
    <a:masterClrMapping/>
  </p:clrMapOvr>
  <p:transition spd="med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6841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33411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805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A81D87F-0907-C14A-BA53-69DDD1484FDA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67E8809-8F27-6D49-AF53-8094469DE53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F094A0C-C9B3-D14B-ADEF-C44DA0140E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1271"/>
      </p:ext>
    </p:extLst>
  </p:cSld>
  <p:clrMapOvr>
    <a:masterClrMapping/>
  </p:clrMapOvr>
  <p:transition spd="med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84463"/>
      </p:ext>
    </p:extLst>
  </p:cSld>
  <p:clrMapOvr>
    <a:masterClrMapping/>
  </p:clrMapOvr>
  <p:transition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81657"/>
      </p:ext>
    </p:extLst>
  </p:cSld>
  <p:clrMapOvr>
    <a:masterClrMapping/>
  </p:clrMapOvr>
  <p:transition spd="med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7040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0015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57CC73-CB39-114D-B4D8-4EF7FE6DFB1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011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</a:t>
            </a:r>
            <a:r>
              <a:rPr lang="en-US" noProof="0" dirty="0" err="1"/>
              <a:t>pictur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03300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55273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70442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04306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67987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63624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832199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9313422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4048014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4510052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2162392681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0474813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31DAC5-1310-1A41-8E83-9574FA757F83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FC1B48-88BC-B347-9A73-62DCF5A1305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B2CDF6-C646-314F-9A3E-147D1FEB7F3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2C19A1C-9BE0-B045-AD10-2F521258FA2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E6A0D32-13BA-D34D-BAFE-88865439EB6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56E265-9BA9-E54A-8541-F75E309E3B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48963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99335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9442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53009F8A-F29A-9942-9F9B-F3769A2C9C21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3DF69A4-9BDD-CB4F-AB4B-F84C54B2925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1DE7401-2C7B-AE43-AB93-295B376F5D9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08787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1022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de-DE" noProof="0"/>
              <a:t>Master-Untertitelformat bearbeiten</a:t>
            </a:r>
            <a:endParaRPr lang="en-US" noProof="0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902343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63555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8244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1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06918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821411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30538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9208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1776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232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9209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637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A81D87F-0907-C14A-BA53-69DDD1484FDA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67E8809-8F27-6D49-AF53-8094469DE53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F094A0C-C9B3-D14B-ADEF-C44DA0140E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81722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8212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62326"/>
      </p:ext>
    </p:extLst>
  </p:cSld>
  <p:clrMapOvr>
    <a:masterClrMapping/>
  </p:clrMapOvr>
  <p:transition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90400"/>
      </p:ext>
    </p:extLst>
  </p:cSld>
  <p:clrMapOvr>
    <a:masterClrMapping/>
  </p:clrMapOvr>
  <p:transition spd="med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26062"/>
      </p:ext>
    </p:extLst>
  </p:cSld>
  <p:clrMapOvr>
    <a:masterClrMapping/>
  </p:clrMapOvr>
  <p:transition spd="med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060CC8A3-707B-4A4B-A7EC-18AF724B396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</a:t>
            </a:r>
            <a:r>
              <a:rPr lang="en-US" noProof="0" dirty="0" err="1"/>
              <a:t>pictur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17146"/>
      </p:ext>
    </p:extLst>
  </p:cSld>
  <p:clrMapOvr>
    <a:masterClrMapping/>
  </p:clrMapOvr>
  <p:transition spd="med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87370"/>
      </p:ext>
    </p:extLst>
  </p:cSld>
  <p:clrMapOvr>
    <a:masterClrMapping/>
  </p:clrMapOvr>
  <p:transition spd="med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918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72525"/>
      </p:ext>
    </p:extLst>
  </p:cSld>
  <p:clrMapOvr>
    <a:masterClrMapping/>
  </p:clrMapOvr>
  <p:transition spd="med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52436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18141937"/>
      </p:ext>
    </p:extLst>
  </p:cSld>
  <p:clrMapOvr>
    <a:masterClrMapping/>
  </p:clrMapOvr>
  <p:transition spd="med"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8934597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7372531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13515785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9458117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3604407285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940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9923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5305CF-24E7-E24A-8F15-732D17506753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61DFA4-25F0-0444-8A8F-FDBD431E702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8CEB4-54CD-2149-903A-95E78ADA814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497766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2C19A1C-9BE0-B045-AD10-2F521258FA2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E6A0D32-13BA-D34D-BAFE-88865439EB6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56E265-9BA9-E54A-8541-F75E309E3B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96115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97395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38312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9C9721A-502B-5948-AD43-2344D29C317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8A2D12D-8313-FA4D-B2FE-523757E3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92E7A7A-7A59-EF45-8141-090035F126E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80117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5510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992924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1277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69325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29298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3891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68941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99997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26558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59378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6529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6439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8622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37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A81D87F-0907-C14A-BA53-69DDD1484FDA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67E8809-8F27-6D49-AF53-8094469DE53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F094A0C-C9B3-D14B-ADEF-C44DA0140E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88690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512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22018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50315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1677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65144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57CC73-CB39-114D-B4D8-4EF7FE6DFB1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46317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</a:t>
            </a:r>
            <a:r>
              <a:rPr lang="en-US" noProof="0" dirty="0" err="1"/>
              <a:t>pictur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15676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44946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32815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79510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040362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BA81D87F-0907-C14A-BA53-69DDD1484FDA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67E8809-8F27-6D49-AF53-8094469DE53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3F094A0C-C9B3-D14B-ADEF-C44DA0140E5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de-DE" noProof="0"/>
              <a:t>Master-Untertitelformat bearbeiten</a:t>
            </a:r>
            <a:endParaRPr lang="en-US" noProof="0" dirty="0"/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81372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57CC73-CB39-114D-B4D8-4EF7FE6DFB1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2896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22077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5000814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91986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152593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334150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148589516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725794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53A150-4D2F-8943-9E4B-A950F0676E5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637BB8-F1EC-E540-9E9B-58DCAC5546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E6354B-1578-A34D-B457-BB77EE8DADD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75C0FD2-CE0D-C549-AAFC-9ACD1E8A2A3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1E59469B-CEF9-E248-BB86-601D247E6B88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2C68FBA-193D-BA46-B6BB-030BC65DDE6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0663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55112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5200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9C9721A-502B-5948-AD43-2344D29C317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8A2D12D-8313-FA4D-B2FE-523757E3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92E7A7A-7A59-EF45-8141-090035F126E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1414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de-DE" noProof="0"/>
              <a:t>Master-Untertitelformat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977773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8687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73204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55224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0809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32177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73699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97588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677263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4859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2780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3315229643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63463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59500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9239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9CB8BF92-88C6-5D40-AD85-A93E5FC49CB4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7442ACD1-E7E8-C34E-9C0A-C80E62D2247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A4664E8F-5E05-DF4A-9F52-B360B26B7E7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C343E5EC-9501-4B42-B731-E1F618CD1E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67F7FA7-5B67-0A49-B64D-72D14F1CA7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9C135D0C-9BEE-0641-9189-804C6C9A9E9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85479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1EAF3856-D65B-0347-A605-39C459C1B14F}"/>
              </a:ext>
            </a:extLst>
          </p:cNvPr>
          <p:cNvSpPr>
            <a:spLocks noGrp="1"/>
          </p:cNvSpPr>
          <p:nvPr>
            <p:ph type="dt" sz="half" idx="31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B4928A5F-136D-2A45-96D8-832545F947C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2DDD91B1-FCFD-A64F-9EFC-055EBD807BB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3579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306A4D8-9C3E-EA45-8FA1-BCEBC3C3A34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5308ADB9-6283-834F-8BA1-6ABB0DFD118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B1F59687-CF7D-1642-9534-0F7EC6A3ED33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89419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3A7E3F2-2ABC-984C-8E03-0F2477BDDA64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4CA8872-D33D-9943-93B7-4822AAE18C3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00C6519-14F9-754E-8AEE-2DEAACB6F71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1901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257CC73-CB39-114D-B4D8-4EF7FE6DFB1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74300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</a:t>
            </a:r>
            <a:r>
              <a:rPr lang="en-US" noProof="0" dirty="0" err="1"/>
              <a:t>pictur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1C6636F-8675-1A4D-AF0B-BA5C72F69B0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248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755BC309-6DC8-D84E-A719-FB91F4F43EA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72519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F39E9D7B-6A5F-734A-A358-EED9D689235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75552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73BA6D2-E715-7148-A192-88BB864B2D7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93150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64424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jdelijke aanduiding voor tekst 7">
            <a:extLst>
              <a:ext uri="{FF2B5EF4-FFF2-40B4-BE49-F238E27FC236}">
                <a16:creationId xmlns:a16="http://schemas.microsoft.com/office/drawing/2014/main" id="{6736B303-8C5B-402E-8244-4DEB21284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1404938"/>
            <a:ext cx="1439862" cy="33178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F85007-6F55-4427-9A07-446B4E1A4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95CA45B-1D40-4D4D-B9C8-345ECA32FC7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364781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DAEFA61F-0F5C-4986-A5CC-0D0C9EA44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3600"/>
            <a:ext cx="1300162" cy="87312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8648515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3" name="Tijdelijke aanduiding voor tekst 3">
            <a:extLst>
              <a:ext uri="{FF2B5EF4-FFF2-40B4-BE49-F238E27FC236}">
                <a16:creationId xmlns:a16="http://schemas.microsoft.com/office/drawing/2014/main" id="{B3F95CAA-1288-4D1D-A7BB-7FB1E899F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713" y="865055"/>
            <a:ext cx="1190780" cy="115133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7118774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92671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273274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5305CF-24E7-E24A-8F15-732D17506753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61DFA4-25F0-0444-8A8F-FDBD431E702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8CEB4-54CD-2149-903A-95E78ADA814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noFill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tx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</p:spTree>
    <p:extLst>
      <p:ext uri="{BB962C8B-B14F-4D97-AF65-F5344CB8AC3E}">
        <p14:creationId xmlns:p14="http://schemas.microsoft.com/office/powerpoint/2010/main" val="3573221297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54687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5305CF-24E7-E24A-8F15-732D17506753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61DFA4-25F0-0444-8A8F-FDBD431E702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48CEB4-54CD-2149-903A-95E78ADA814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2363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2C19A1C-9BE0-B045-AD10-2F521258FA2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E6A0D32-13BA-D34D-BAFE-88865439EB6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56E265-9BA9-E54A-8541-F75E309E3B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57926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8F338490-4B86-9041-8439-24DEAF27364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2361468-D797-0C4E-B344-39F51C0F8D0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C411F82E-C919-5242-A0AA-11109A17028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18574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DD4AD56C-3609-EF46-870A-F27EC47FBC07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4E012D8-CD1A-6948-B766-C302115EE83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46CFAE5-7EBD-A046-ABF4-AB6941ECE51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2159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A9C9721A-502B-5948-AD43-2344D29C317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8A2D12D-8313-FA4D-B2FE-523757E3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92E7A7A-7A59-EF45-8141-090035F126E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3071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8EC3C9D0-D16C-4646-ACFE-E53DC7A8507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BBED4794-4430-684D-A820-EA3B9AD49F4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2781582-27B9-8C4E-9D9E-E9D0C08A992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06776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377808F0-42B9-6242-9F4F-C3D9AE1A7062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EC64DE58-6F47-1745-9897-4033C10F76F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D041637-8DF4-654D-AFD5-B1E7A49258C5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76052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018B1F37-4456-5541-B0BA-E5D87D7220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D6DA15A1-3432-C848-A372-93D72394C34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B8069AD9-3A93-CD4A-9C36-1DD87A64D66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80981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2C19A1C-9BE0-B045-AD10-2F521258FA2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E6A0D32-13BA-D34D-BAFE-88865439EB6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856E265-9BA9-E54A-8541-F75E309E3B8E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4740A4-D87D-C643-B064-D0802A29B1D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B028B7E7-607C-254A-8EAA-7F79AF88F6A2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35DD3CC-FE21-8346-B132-7C90E9ED250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78178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C9B68A3-99F8-6A48-916F-D69D99FC4C9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ADC1C14-EF5C-2E4F-9DCC-51E91969C4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51E390B5-2ACD-B949-83CF-BABAF3619E5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41220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Date Placeholder 5">
            <a:extLst>
              <a:ext uri="{FF2B5EF4-FFF2-40B4-BE49-F238E27FC236}">
                <a16:creationId xmlns:a16="http://schemas.microsoft.com/office/drawing/2014/main" id="{080DE995-906F-0F40-B0EF-A62D93FF9E15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50296C6-A2E6-5D4B-B3C1-7FBDFCC7D08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6A1DAA4-7A70-C24A-A775-4489B249B6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5362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23444B44-B18C-CA48-8F18-8C93E6B1C36F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D681AD1-715F-5744-90D1-600574165A1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1A4CA8DA-CCB5-F64D-A118-99F6E9D358B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639176" y="4968775"/>
            <a:ext cx="576262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62254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4AD9FEE9-D835-C948-8FD3-83CBFA3126F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93D3F5C8-0146-254C-A69F-9D9FEC9369A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96A04F5-0527-B24C-8CEA-A3544797BCA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17695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FF2463E8-D98C-644C-8DAC-2E8FA1B960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E53739C0-A036-E84E-9165-94C6FF9793C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E8A7117D-57E2-F74C-9D27-E83341DB2A5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36455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925B1D82-35F0-024E-A062-2B9F6995841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8" name="Footer Placeholder 6">
            <a:extLst>
              <a:ext uri="{FF2B5EF4-FFF2-40B4-BE49-F238E27FC236}">
                <a16:creationId xmlns:a16="http://schemas.microsoft.com/office/drawing/2014/main" id="{C6D388D7-B94F-C249-98E8-C4251E00B27A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9" name="Slide Number Placeholder 7">
            <a:extLst>
              <a:ext uri="{FF2B5EF4-FFF2-40B4-BE49-F238E27FC236}">
                <a16:creationId xmlns:a16="http://schemas.microsoft.com/office/drawing/2014/main" id="{7DDD5E87-1191-5844-9C22-0B5C1B7364D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74633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379258A0-AA19-B54A-80DB-6EA4EBF1F4B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8BDE877D-5E01-C740-8B77-0246E30DF47F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A26124B4-F452-B64D-A864-FDA4F5CA599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67137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7268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5362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B6A87204-36E8-45D3-A176-9E121B61AA85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CFEC300A-DB20-418C-B3F0-6E8C448ED2C4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A9DB6708-FF2A-F84B-86CB-FA81315AECE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9" name="Footer Placeholder 6">
            <a:extLst>
              <a:ext uri="{FF2B5EF4-FFF2-40B4-BE49-F238E27FC236}">
                <a16:creationId xmlns:a16="http://schemas.microsoft.com/office/drawing/2014/main" id="{B75ECAF2-B215-5542-BFEE-94401A5B5D6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3D5588A-CFEE-9845-A0D8-F299085C481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0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8CE91F0-0345-744C-8BA4-A7316AE9FF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4675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Picture Placeholder 6">
            <a:extLst>
              <a:ext uri="{FF2B5EF4-FFF2-40B4-BE49-F238E27FC236}">
                <a16:creationId xmlns:a16="http://schemas.microsoft.com/office/drawing/2014/main" id="{0E9C7910-E703-9546-9ED2-A23EC25F214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99453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A716FC87-FE95-BF49-BAC9-AE767893CD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3676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BBCE0579-EE69-A449-8874-AE9EB6629C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841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9">
            <a:extLst>
              <a:ext uri="{FF2B5EF4-FFF2-40B4-BE49-F238E27FC236}">
                <a16:creationId xmlns:a16="http://schemas.microsoft.com/office/drawing/2014/main" id="{2E1332E2-7F8F-E14A-AAF8-A6B71BB0E2D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3676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0ACE6003-D26B-8946-8D33-C85ADAF0F4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3177" y="1728787"/>
            <a:ext cx="1759734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8C53D18C-31CE-2144-931D-5458E38BC4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3177" y="957263"/>
            <a:ext cx="892175" cy="677862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" descr="{&quot;templafy&quot;:{&quot;binding&quot;:&quot;Form.Footer&quot;,&quot;type&quot;:&quot;text&quot;}}" title="Form.Footer">
            <a:extLst>
              <a:ext uri="{FF2B5EF4-FFF2-40B4-BE49-F238E27FC236}">
                <a16:creationId xmlns:a16="http://schemas.microsoft.com/office/drawing/2014/main" id="{237D5101-8E8B-48EB-91FB-94CCAFB149FA}"/>
              </a:ext>
            </a:extLst>
          </p:cNvPr>
          <p:cNvSpPr/>
          <p:nvPr userDrawn="1"/>
        </p:nvSpPr>
        <p:spPr bwMode="gray">
          <a:xfrm>
            <a:off x="4034153" y="4977235"/>
            <a:ext cx="4030665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18" name="date" descr="{&quot;templafy&quot;:{&quot;binding&quot;:&quot;Form.Date&quot;,&quot;format&quot;:&quot;{{DateFormats.PowerPoint}}&quot;,&quot;type&quot;:&quot;date&quot;}}" title="Form.Date">
            <a:extLst>
              <a:ext uri="{FF2B5EF4-FFF2-40B4-BE49-F238E27FC236}">
                <a16:creationId xmlns:a16="http://schemas.microsoft.com/office/drawing/2014/main" id="{3A70EB2B-60E0-43D1-956A-9766A6EFE056}"/>
              </a:ext>
            </a:extLst>
          </p:cNvPr>
          <p:cNvSpPr/>
          <p:nvPr userDrawn="1"/>
        </p:nvSpPr>
        <p:spPr bwMode="gray">
          <a:xfrm>
            <a:off x="8064818" y="4977235"/>
            <a:ext cx="573566" cy="215941"/>
          </a:xfrm>
          <a:prstGeom prst="rect">
            <a:avLst/>
          </a:prstGeom>
          <a:noFill/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fr-FR" sz="500" b="0" cap="all" baseline="0" dirty="0">
              <a:solidFill>
                <a:schemeClr val="tx2"/>
              </a:solidFill>
              <a:cs typeface="AdihausDIN Cn" panose="020B0506020101010102" pitchFamily="34" charset="0"/>
            </a:endParaRPr>
          </a:p>
        </p:txBody>
      </p:sp>
      <p:sp>
        <p:nvSpPr>
          <p:cNvPr id="22" name="Date Placeholder 5">
            <a:extLst>
              <a:ext uri="{FF2B5EF4-FFF2-40B4-BE49-F238E27FC236}">
                <a16:creationId xmlns:a16="http://schemas.microsoft.com/office/drawing/2014/main" id="{AA55F88F-7CB4-844D-BFA7-0D3A0C8F537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62912" y="4968775"/>
            <a:ext cx="577325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0215B8D4-E80A-C240-91B3-423055564BED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032250" y="4968775"/>
            <a:ext cx="4030663" cy="2160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4" name="Slide Number Placeholder 7">
            <a:extLst>
              <a:ext uri="{FF2B5EF4-FFF2-40B4-BE49-F238E27FC236}">
                <a16:creationId xmlns:a16="http://schemas.microsoft.com/office/drawing/2014/main" id="{B7248879-7D3E-DE46-A816-612E26A17DA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39176" y="4968775"/>
            <a:ext cx="576262" cy="216000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97540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33">
          <p15:clr>
            <a:srgbClr val="FBAE40"/>
          </p15:clr>
        </p15:guide>
        <p15:guide id="2" pos="29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3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8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37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36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2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34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33" Type="http://schemas.openxmlformats.org/officeDocument/2006/relationships/slideLayout" Target="../slideLayouts/slideLayout255.xml"/><Relationship Id="rId38" Type="http://schemas.openxmlformats.org/officeDocument/2006/relationships/theme" Target="../theme/theme7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29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254.xml"/><Relationship Id="rId37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36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slideLayout" Target="../slideLayouts/slideLayout252.xml"/><Relationship Id="rId35" Type="http://schemas.openxmlformats.org/officeDocument/2006/relationships/slideLayout" Target="../slideLayouts/slideLayout2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6" r:id="rId1"/>
    <p:sldLayoutId id="2147484977" r:id="rId2"/>
    <p:sldLayoutId id="2147484978" r:id="rId3"/>
    <p:sldLayoutId id="2147484979" r:id="rId4"/>
    <p:sldLayoutId id="2147484980" r:id="rId5"/>
    <p:sldLayoutId id="2147484981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  <p:sldLayoutId id="2147484286" r:id="rId18"/>
    <p:sldLayoutId id="2147484287" r:id="rId19"/>
    <p:sldLayoutId id="2147484288" r:id="rId20"/>
    <p:sldLayoutId id="2147484289" r:id="rId21"/>
    <p:sldLayoutId id="2147484290" r:id="rId22"/>
    <p:sldLayoutId id="2147484984" r:id="rId23"/>
    <p:sldLayoutId id="2147484986" r:id="rId24"/>
    <p:sldLayoutId id="2147484987" r:id="rId25"/>
    <p:sldLayoutId id="2147484291" r:id="rId26"/>
    <p:sldLayoutId id="2147484292" r:id="rId27"/>
    <p:sldLayoutId id="2147484293" r:id="rId28"/>
    <p:sldLayoutId id="2147484294" r:id="rId29"/>
    <p:sldLayoutId id="2147484295" r:id="rId30"/>
    <p:sldLayoutId id="2147484296" r:id="rId31"/>
    <p:sldLayoutId id="2147484759" r:id="rId32"/>
    <p:sldLayoutId id="2147484297" r:id="rId33"/>
    <p:sldLayoutId id="2147484298" r:id="rId34"/>
    <p:sldLayoutId id="2147484299" r:id="rId35"/>
    <p:sldLayoutId id="2147484301" r:id="rId36"/>
    <p:sldLayoutId id="2147484547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8" r:id="rId1"/>
    <p:sldLayoutId id="2147484989" r:id="rId2"/>
    <p:sldLayoutId id="2147484990" r:id="rId3"/>
    <p:sldLayoutId id="2147484991" r:id="rId4"/>
    <p:sldLayoutId id="2147484992" r:id="rId5"/>
    <p:sldLayoutId id="2147484993" r:id="rId6"/>
    <p:sldLayoutId id="2147484994" r:id="rId7"/>
    <p:sldLayoutId id="2147484769" r:id="rId8"/>
    <p:sldLayoutId id="2147484770" r:id="rId9"/>
    <p:sldLayoutId id="2147484995" r:id="rId10"/>
    <p:sldLayoutId id="2147484996" r:id="rId11"/>
    <p:sldLayoutId id="2147484997" r:id="rId12"/>
    <p:sldLayoutId id="2147484998" r:id="rId13"/>
    <p:sldLayoutId id="2147484999" r:id="rId14"/>
    <p:sldLayoutId id="2147485000" r:id="rId15"/>
    <p:sldLayoutId id="2147485001" r:id="rId16"/>
    <p:sldLayoutId id="2147485002" r:id="rId17"/>
    <p:sldLayoutId id="2147485003" r:id="rId18"/>
    <p:sldLayoutId id="2147485004" r:id="rId19"/>
    <p:sldLayoutId id="2147485005" r:id="rId20"/>
    <p:sldLayoutId id="2147485006" r:id="rId21"/>
    <p:sldLayoutId id="2147485007" r:id="rId22"/>
    <p:sldLayoutId id="2147485008" r:id="rId23"/>
    <p:sldLayoutId id="2147485009" r:id="rId24"/>
    <p:sldLayoutId id="2147485010" r:id="rId25"/>
    <p:sldLayoutId id="2147484784" r:id="rId26"/>
    <p:sldLayoutId id="2147485011" r:id="rId27"/>
    <p:sldLayoutId id="2147485012" r:id="rId28"/>
    <p:sldLayoutId id="2147485013" r:id="rId29"/>
    <p:sldLayoutId id="2147485014" r:id="rId30"/>
    <p:sldLayoutId id="2147485015" r:id="rId31"/>
    <p:sldLayoutId id="2147485016" r:id="rId32"/>
    <p:sldLayoutId id="2147485017" r:id="rId33"/>
    <p:sldLayoutId id="2147485018" r:id="rId34"/>
    <p:sldLayoutId id="2147485019" r:id="rId35"/>
    <p:sldLayoutId id="2147485020" r:id="rId36"/>
    <p:sldLayoutId id="2147484795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1" r:id="rId1"/>
    <p:sldLayoutId id="2147485022" r:id="rId2"/>
    <p:sldLayoutId id="2147485023" r:id="rId3"/>
    <p:sldLayoutId id="2147485024" r:id="rId4"/>
    <p:sldLayoutId id="2147485025" r:id="rId5"/>
    <p:sldLayoutId id="2147485026" r:id="rId6"/>
    <p:sldLayoutId id="2147485027" r:id="rId7"/>
    <p:sldLayoutId id="2147485028" r:id="rId8"/>
    <p:sldLayoutId id="2147485029" r:id="rId9"/>
    <p:sldLayoutId id="2147485030" r:id="rId10"/>
    <p:sldLayoutId id="2147485031" r:id="rId11"/>
    <p:sldLayoutId id="2147485032" r:id="rId12"/>
    <p:sldLayoutId id="2147485033" r:id="rId13"/>
    <p:sldLayoutId id="2147485034" r:id="rId14"/>
    <p:sldLayoutId id="2147485035" r:id="rId15"/>
    <p:sldLayoutId id="2147485036" r:id="rId16"/>
    <p:sldLayoutId id="2147485037" r:id="rId17"/>
    <p:sldLayoutId id="2147485038" r:id="rId18"/>
    <p:sldLayoutId id="2147485039" r:id="rId19"/>
    <p:sldLayoutId id="2147485040" r:id="rId20"/>
    <p:sldLayoutId id="2147485041" r:id="rId21"/>
    <p:sldLayoutId id="2147485042" r:id="rId22"/>
    <p:sldLayoutId id="2147485043" r:id="rId23"/>
    <p:sldLayoutId id="2147485044" r:id="rId24"/>
    <p:sldLayoutId id="2147485045" r:id="rId25"/>
    <p:sldLayoutId id="2147485046" r:id="rId26"/>
    <p:sldLayoutId id="2147485047" r:id="rId27"/>
    <p:sldLayoutId id="2147485048" r:id="rId28"/>
    <p:sldLayoutId id="2147485049" r:id="rId29"/>
    <p:sldLayoutId id="2147485050" r:id="rId30"/>
    <p:sldLayoutId id="2147485051" r:id="rId31"/>
    <p:sldLayoutId id="2147485052" r:id="rId32"/>
    <p:sldLayoutId id="2147485053" r:id="rId33"/>
    <p:sldLayoutId id="2147485054" r:id="rId34"/>
    <p:sldLayoutId id="2147485055" r:id="rId35"/>
    <p:sldLayoutId id="2147485056" r:id="rId36"/>
    <p:sldLayoutId id="2147484831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7" r:id="rId1"/>
    <p:sldLayoutId id="2147485058" r:id="rId2"/>
    <p:sldLayoutId id="2147485059" r:id="rId3"/>
    <p:sldLayoutId id="2147485060" r:id="rId4"/>
    <p:sldLayoutId id="2147485061" r:id="rId5"/>
    <p:sldLayoutId id="2147485062" r:id="rId6"/>
    <p:sldLayoutId id="2147485063" r:id="rId7"/>
    <p:sldLayoutId id="2147485064" r:id="rId8"/>
    <p:sldLayoutId id="2147485065" r:id="rId9"/>
    <p:sldLayoutId id="2147485066" r:id="rId10"/>
    <p:sldLayoutId id="2147485067" r:id="rId11"/>
    <p:sldLayoutId id="2147485068" r:id="rId12"/>
    <p:sldLayoutId id="2147485069" r:id="rId13"/>
    <p:sldLayoutId id="2147485070" r:id="rId14"/>
    <p:sldLayoutId id="2147485071" r:id="rId15"/>
    <p:sldLayoutId id="2147485072" r:id="rId16"/>
    <p:sldLayoutId id="2147485073" r:id="rId17"/>
    <p:sldLayoutId id="2147485074" r:id="rId18"/>
    <p:sldLayoutId id="2147485075" r:id="rId19"/>
    <p:sldLayoutId id="2147485076" r:id="rId20"/>
    <p:sldLayoutId id="2147485077" r:id="rId21"/>
    <p:sldLayoutId id="2147485078" r:id="rId22"/>
    <p:sldLayoutId id="2147485079" r:id="rId23"/>
    <p:sldLayoutId id="2147485080" r:id="rId24"/>
    <p:sldLayoutId id="2147485081" r:id="rId25"/>
    <p:sldLayoutId id="2147485082" r:id="rId26"/>
    <p:sldLayoutId id="2147485083" r:id="rId27"/>
    <p:sldLayoutId id="2147485084" r:id="rId28"/>
    <p:sldLayoutId id="2147485085" r:id="rId29"/>
    <p:sldLayoutId id="2147485086" r:id="rId30"/>
    <p:sldLayoutId id="2147485087" r:id="rId31"/>
    <p:sldLayoutId id="2147485088" r:id="rId32"/>
    <p:sldLayoutId id="2147485089" r:id="rId33"/>
    <p:sldLayoutId id="2147485090" r:id="rId34"/>
    <p:sldLayoutId id="2147485091" r:id="rId35"/>
    <p:sldLayoutId id="2147485092" r:id="rId36"/>
    <p:sldLayoutId id="2147484867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3" r:id="rId1"/>
    <p:sldLayoutId id="2147485094" r:id="rId2"/>
    <p:sldLayoutId id="2147485095" r:id="rId3"/>
    <p:sldLayoutId id="2147485096" r:id="rId4"/>
    <p:sldLayoutId id="2147485097" r:id="rId5"/>
    <p:sldLayoutId id="2147485098" r:id="rId6"/>
    <p:sldLayoutId id="2147485099" r:id="rId7"/>
    <p:sldLayoutId id="2147485100" r:id="rId8"/>
    <p:sldLayoutId id="2147485101" r:id="rId9"/>
    <p:sldLayoutId id="2147485102" r:id="rId10"/>
    <p:sldLayoutId id="2147485103" r:id="rId11"/>
    <p:sldLayoutId id="2147485104" r:id="rId12"/>
    <p:sldLayoutId id="2147485105" r:id="rId13"/>
    <p:sldLayoutId id="2147485106" r:id="rId14"/>
    <p:sldLayoutId id="2147485107" r:id="rId15"/>
    <p:sldLayoutId id="2147485108" r:id="rId16"/>
    <p:sldLayoutId id="2147485109" r:id="rId17"/>
    <p:sldLayoutId id="2147485110" r:id="rId18"/>
    <p:sldLayoutId id="2147485111" r:id="rId19"/>
    <p:sldLayoutId id="2147485112" r:id="rId20"/>
    <p:sldLayoutId id="2147485113" r:id="rId21"/>
    <p:sldLayoutId id="2147485114" r:id="rId22"/>
    <p:sldLayoutId id="2147485115" r:id="rId23"/>
    <p:sldLayoutId id="2147485116" r:id="rId24"/>
    <p:sldLayoutId id="2147485117" r:id="rId25"/>
    <p:sldLayoutId id="2147485118" r:id="rId26"/>
    <p:sldLayoutId id="2147485119" r:id="rId27"/>
    <p:sldLayoutId id="2147485120" r:id="rId28"/>
    <p:sldLayoutId id="2147485121" r:id="rId29"/>
    <p:sldLayoutId id="2147485122" r:id="rId30"/>
    <p:sldLayoutId id="2147485123" r:id="rId31"/>
    <p:sldLayoutId id="2147485124" r:id="rId32"/>
    <p:sldLayoutId id="2147485125" r:id="rId33"/>
    <p:sldLayoutId id="2147485126" r:id="rId34"/>
    <p:sldLayoutId id="2147485127" r:id="rId35"/>
    <p:sldLayoutId id="2147485128" r:id="rId36"/>
    <p:sldLayoutId id="2147484903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9" r:id="rId1"/>
    <p:sldLayoutId id="2147485130" r:id="rId2"/>
    <p:sldLayoutId id="2147485131" r:id="rId3"/>
    <p:sldLayoutId id="2147485132" r:id="rId4"/>
    <p:sldLayoutId id="2147485133" r:id="rId5"/>
    <p:sldLayoutId id="2147485134" r:id="rId6"/>
    <p:sldLayoutId id="2147485135" r:id="rId7"/>
    <p:sldLayoutId id="2147484913" r:id="rId8"/>
    <p:sldLayoutId id="2147485137" r:id="rId9"/>
    <p:sldLayoutId id="2147485138" r:id="rId10"/>
    <p:sldLayoutId id="2147485139" r:id="rId11"/>
    <p:sldLayoutId id="2147484917" r:id="rId12"/>
    <p:sldLayoutId id="2147485141" r:id="rId13"/>
    <p:sldLayoutId id="2147485142" r:id="rId14"/>
    <p:sldLayoutId id="2147485143" r:id="rId15"/>
    <p:sldLayoutId id="2147485144" r:id="rId16"/>
    <p:sldLayoutId id="2147485145" r:id="rId17"/>
    <p:sldLayoutId id="2147485146" r:id="rId18"/>
    <p:sldLayoutId id="2147485147" r:id="rId19"/>
    <p:sldLayoutId id="2147485148" r:id="rId20"/>
    <p:sldLayoutId id="2147485149" r:id="rId21"/>
    <p:sldLayoutId id="2147485150" r:id="rId22"/>
    <p:sldLayoutId id="2147485151" r:id="rId23"/>
    <p:sldLayoutId id="2147485152" r:id="rId24"/>
    <p:sldLayoutId id="2147485153" r:id="rId25"/>
    <p:sldLayoutId id="2147485154" r:id="rId26"/>
    <p:sldLayoutId id="2147485155" r:id="rId27"/>
    <p:sldLayoutId id="2147485156" r:id="rId28"/>
    <p:sldLayoutId id="2147485157" r:id="rId29"/>
    <p:sldLayoutId id="2147485158" r:id="rId30"/>
    <p:sldLayoutId id="2147484933" r:id="rId31"/>
    <p:sldLayoutId id="2147485160" r:id="rId32"/>
    <p:sldLayoutId id="2147485161" r:id="rId33"/>
    <p:sldLayoutId id="2147485162" r:id="rId34"/>
    <p:sldLayoutId id="2147485163" r:id="rId35"/>
    <p:sldLayoutId id="2147485164" r:id="rId36"/>
    <p:sldLayoutId id="2147484939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5" r:id="rId1"/>
    <p:sldLayoutId id="2147485166" r:id="rId2"/>
    <p:sldLayoutId id="2147485167" r:id="rId3"/>
    <p:sldLayoutId id="2147485168" r:id="rId4"/>
    <p:sldLayoutId id="2147485169" r:id="rId5"/>
    <p:sldLayoutId id="2147485170" r:id="rId6"/>
    <p:sldLayoutId id="2147485171" r:id="rId7"/>
    <p:sldLayoutId id="2147485172" r:id="rId8"/>
    <p:sldLayoutId id="2147485173" r:id="rId9"/>
    <p:sldLayoutId id="2147485174" r:id="rId10"/>
    <p:sldLayoutId id="2147485175" r:id="rId11"/>
    <p:sldLayoutId id="2147485176" r:id="rId12"/>
    <p:sldLayoutId id="2147485177" r:id="rId13"/>
    <p:sldLayoutId id="2147485178" r:id="rId14"/>
    <p:sldLayoutId id="2147485179" r:id="rId15"/>
    <p:sldLayoutId id="2147485180" r:id="rId16"/>
    <p:sldLayoutId id="2147485181" r:id="rId17"/>
    <p:sldLayoutId id="2147485182" r:id="rId18"/>
    <p:sldLayoutId id="2147485183" r:id="rId19"/>
    <p:sldLayoutId id="2147485184" r:id="rId20"/>
    <p:sldLayoutId id="2147485185" r:id="rId21"/>
    <p:sldLayoutId id="2147485186" r:id="rId22"/>
    <p:sldLayoutId id="2147485187" r:id="rId23"/>
    <p:sldLayoutId id="2147485188" r:id="rId24"/>
    <p:sldLayoutId id="2147485189" r:id="rId25"/>
    <p:sldLayoutId id="2147485190" r:id="rId26"/>
    <p:sldLayoutId id="2147485191" r:id="rId27"/>
    <p:sldLayoutId id="2147485192" r:id="rId28"/>
    <p:sldLayoutId id="2147485193" r:id="rId29"/>
    <p:sldLayoutId id="2147485194" r:id="rId30"/>
    <p:sldLayoutId id="2147485195" r:id="rId31"/>
    <p:sldLayoutId id="2147485196" r:id="rId32"/>
    <p:sldLayoutId id="2147485197" r:id="rId33"/>
    <p:sldLayoutId id="2147485198" r:id="rId34"/>
    <p:sldLayoutId id="2147485199" r:id="rId35"/>
    <p:sldLayoutId id="2147485200" r:id="rId36"/>
    <p:sldLayoutId id="2147484975" r:id="rId37"/>
  </p:sldLayoutIdLst>
  <p:transition spd="med">
    <p:fade/>
  </p:transition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3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2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Gebäude, Zug, Spur, sitzend enthält.&#10;&#10;Automatisch generierte Beschreibung">
            <a:extLst>
              <a:ext uri="{FF2B5EF4-FFF2-40B4-BE49-F238E27FC236}">
                <a16:creationId xmlns:a16="http://schemas.microsoft.com/office/drawing/2014/main" id="{D14CC493-7149-4AC1-AC9B-3F3ABB54263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rcRect t="7819" b="7819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CDB2AA-023A-E349-B520-C46BAF16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1727897"/>
            <a:ext cx="6204093" cy="1848362"/>
          </a:xfrm>
        </p:spPr>
        <p:txBody>
          <a:bodyPr/>
          <a:lstStyle/>
          <a:p>
            <a:r>
              <a:rPr lang="de-DE" sz="2400" dirty="0"/>
              <a:t>Multivariate </a:t>
            </a:r>
            <a:r>
              <a:rPr lang="de-DE" sz="2400" dirty="0" err="1"/>
              <a:t>modelling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dependence</a:t>
            </a:r>
            <a:r>
              <a:rPr lang="de-DE" sz="2400" dirty="0"/>
              <a:t> </a:t>
            </a:r>
            <a:r>
              <a:rPr lang="de-DE" sz="2400" dirty="0" err="1"/>
              <a:t>structure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article</a:t>
            </a:r>
            <a:r>
              <a:rPr lang="de-DE" sz="2400" dirty="0"/>
              <a:t> </a:t>
            </a:r>
            <a:r>
              <a:rPr lang="de-DE" sz="2400" dirty="0" err="1"/>
              <a:t>sales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sportswear</a:t>
            </a:r>
            <a:r>
              <a:rPr lang="de-DE" sz="2400" dirty="0"/>
              <a:t> </a:t>
            </a:r>
            <a:r>
              <a:rPr lang="de-DE" sz="2400" dirty="0" err="1"/>
              <a:t>manufacturer</a:t>
            </a:r>
            <a:endParaRPr lang="de-DE" sz="2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5101A7-35DA-E34C-8F84-B8F10BAA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601" y="3558152"/>
            <a:ext cx="4895850" cy="576262"/>
          </a:xfrm>
        </p:spPr>
        <p:txBody>
          <a:bodyPr/>
          <a:lstStyle/>
          <a:p>
            <a:r>
              <a:rPr lang="de-DE" dirty="0"/>
              <a:t>Master Thesis – Petros Christanas</a:t>
            </a:r>
          </a:p>
        </p:txBody>
      </p:sp>
    </p:spTree>
    <p:extLst>
      <p:ext uri="{BB962C8B-B14F-4D97-AF65-F5344CB8AC3E}">
        <p14:creationId xmlns:p14="http://schemas.microsoft.com/office/powerpoint/2010/main" val="128589440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246905"/>
          </a:xfrm>
        </p:spPr>
        <p:txBody>
          <a:bodyPr/>
          <a:lstStyle/>
          <a:p>
            <a:r>
              <a:rPr lang="de-DE" b="1" dirty="0"/>
              <a:t>Marginal Distribution </a:t>
            </a:r>
            <a:r>
              <a:rPr lang="de-DE" b="1" dirty="0" err="1"/>
              <a:t>of</a:t>
            </a:r>
            <a:r>
              <a:rPr lang="de-DE" b="1" dirty="0"/>
              <a:t> KCC 2 – GAMLSS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EAAAD2-DE7F-4CA6-B099-F3DB0341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733" y="1823999"/>
            <a:ext cx="4980830" cy="911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5FD29DE-499C-4335-A2E7-3FB26ADA1D1F}"/>
                  </a:ext>
                </a:extLst>
              </p:cNvPr>
              <p:cNvSpPr txBox="1"/>
              <p:nvPr/>
            </p:nvSpPr>
            <p:spPr bwMode="gray">
              <a:xfrm>
                <a:off x="574675" y="3395207"/>
                <a:ext cx="7313019" cy="147099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>
                    <a:latin typeface="+mn-lt"/>
                  </a:rPr>
                  <a:t>ex-</a:t>
                </a:r>
                <a:r>
                  <a:rPr lang="de-DE" sz="1200" dirty="0" err="1">
                    <a:latin typeface="+mn-lt"/>
                  </a:rPr>
                  <a:t>Gaussian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family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b="0" dirty="0"/>
                  <a:t>All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are</a:t>
                </a:r>
                <a:r>
                  <a:rPr lang="de-DE" sz="1200" dirty="0">
                    <a:latin typeface="+mn-lt"/>
                  </a:rPr>
                  <a:t> smooth </a:t>
                </a:r>
                <a:r>
                  <a:rPr lang="de-DE" sz="1200" dirty="0" err="1">
                    <a:latin typeface="+mn-lt"/>
                  </a:rPr>
                  <a:t>funtions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build</a:t>
                </a:r>
                <a:r>
                  <a:rPr lang="de-DE" sz="1200" dirty="0">
                    <a:latin typeface="+mn-lt"/>
                  </a:rPr>
                  <a:t> upon P-</a:t>
                </a:r>
                <a:r>
                  <a:rPr lang="de-DE" sz="1200" dirty="0" err="1">
                    <a:latin typeface="+mn-lt"/>
                  </a:rPr>
                  <a:t>splines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with</a:t>
                </a:r>
                <a:r>
                  <a:rPr lang="de-DE" sz="1200" dirty="0">
                    <a:latin typeface="+mn-lt"/>
                  </a:rPr>
                  <a:t> 40 </a:t>
                </a:r>
                <a:r>
                  <a:rPr lang="de-DE" sz="1200" dirty="0" err="1">
                    <a:latin typeface="+mn-lt"/>
                  </a:rPr>
                  <a:t>knots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each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i="1" dirty="0" err="1">
                    <a:latin typeface="+mn-lt"/>
                  </a:rPr>
                  <a:t>promo_type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i="1" dirty="0" err="1">
                    <a:latin typeface="+mn-lt"/>
                  </a:rPr>
                  <a:t>is</a:t>
                </a:r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dirty="0">
                    <a:latin typeface="+mn-lt"/>
                  </a:rPr>
                  <a:t>a </a:t>
                </a:r>
                <a:r>
                  <a:rPr lang="de-DE" sz="1200" dirty="0" err="1">
                    <a:latin typeface="+mn-lt"/>
                  </a:rPr>
                  <a:t>categorical</a:t>
                </a:r>
                <a:r>
                  <a:rPr lang="de-DE" sz="1200" dirty="0">
                    <a:latin typeface="+mn-lt"/>
                  </a:rPr>
                  <a:t> variable („Black Friday“, „Friends &amp; Family“ </a:t>
                </a:r>
                <a:r>
                  <a:rPr lang="de-DE" sz="1200" dirty="0" err="1">
                    <a:latin typeface="+mn-lt"/>
                  </a:rPr>
                  <a:t>or</a:t>
                </a:r>
                <a:r>
                  <a:rPr lang="de-DE" sz="1200" dirty="0">
                    <a:latin typeface="+mn-lt"/>
                  </a:rPr>
                  <a:t> „</a:t>
                </a:r>
                <a:r>
                  <a:rPr lang="de-DE" sz="1200" dirty="0" err="1">
                    <a:latin typeface="+mn-lt"/>
                  </a:rPr>
                  <a:t>No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promotion</a:t>
                </a:r>
                <a:r>
                  <a:rPr lang="de-DE" sz="1200" dirty="0">
                    <a:latin typeface="+mn-lt"/>
                  </a:rPr>
                  <a:t>“)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5FD29DE-499C-4335-A2E7-3FB26ADA1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74675" y="3395207"/>
                <a:ext cx="7313019" cy="1470991"/>
              </a:xfrm>
              <a:prstGeom prst="rect">
                <a:avLst/>
              </a:prstGeom>
              <a:blipFill>
                <a:blip r:embed="rId3"/>
                <a:stretch>
                  <a:fillRect l="-1167" t="-33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728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3332011"/>
          </a:xfrm>
        </p:spPr>
        <p:txBody>
          <a:bodyPr/>
          <a:lstStyle/>
          <a:p>
            <a:r>
              <a:rPr lang="de-DE" b="1" dirty="0"/>
              <a:t>Marginal Distribution </a:t>
            </a:r>
            <a:r>
              <a:rPr lang="de-DE" b="1" dirty="0" err="1"/>
              <a:t>of</a:t>
            </a:r>
            <a:r>
              <a:rPr lang="de-DE" b="1" dirty="0"/>
              <a:t> KCC 2 – GAMLSS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Odd negative </a:t>
            </a:r>
            <a:r>
              <a:rPr lang="de-DE" dirty="0" err="1"/>
              <a:t>coefficients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promotions</a:t>
            </a:r>
            <a:r>
              <a:rPr lang="de-DE" dirty="0"/>
              <a:t> </a:t>
            </a:r>
            <a:r>
              <a:rPr lang="de-DE" dirty="0" err="1"/>
              <a:t>interacting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total </a:t>
            </a:r>
            <a:r>
              <a:rPr lang="de-DE" dirty="0" err="1"/>
              <a:t>markdown</a:t>
            </a:r>
            <a:r>
              <a:rPr lang="de-DE" dirty="0"/>
              <a:t> </a:t>
            </a:r>
            <a:r>
              <a:rPr lang="de-DE" dirty="0" err="1"/>
              <a:t>percentage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1DA8CF-FD2D-4089-987F-015B899E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21" y="469128"/>
            <a:ext cx="4754457" cy="43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9116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3332011"/>
          </a:xfrm>
        </p:spPr>
        <p:txBody>
          <a:bodyPr/>
          <a:lstStyle/>
          <a:p>
            <a:r>
              <a:rPr lang="de-DE" b="1" dirty="0"/>
              <a:t>Marginal Distribution </a:t>
            </a:r>
            <a:r>
              <a:rPr lang="de-DE" b="1" dirty="0" err="1"/>
              <a:t>of</a:t>
            </a:r>
            <a:r>
              <a:rPr lang="de-DE" b="1" dirty="0"/>
              <a:t> KCC 2 – GAMLSS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&amp; time-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deviations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log-</a:t>
            </a:r>
            <a:r>
              <a:rPr lang="de-DE" dirty="0" err="1"/>
              <a:t>sales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4" descr="Ein Bild, das Karte, Foto, Personen, darstellend enthält.&#10;&#10;Automatisch generierte Beschreibung">
            <a:extLst>
              <a:ext uri="{FF2B5EF4-FFF2-40B4-BE49-F238E27FC236}">
                <a16:creationId xmlns:a16="http://schemas.microsoft.com/office/drawing/2014/main" id="{72E6D7E2-98C1-4C89-BA8E-3CC9821D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059" y="905815"/>
            <a:ext cx="5528656" cy="25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443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3332011"/>
          </a:xfrm>
        </p:spPr>
        <p:txBody>
          <a:bodyPr/>
          <a:lstStyle/>
          <a:p>
            <a:r>
              <a:rPr lang="de-DE" b="1" dirty="0"/>
              <a:t>Marginal Distribution </a:t>
            </a:r>
            <a:r>
              <a:rPr lang="de-DE" b="1" dirty="0" err="1"/>
              <a:t>of</a:t>
            </a:r>
            <a:r>
              <a:rPr lang="de-DE" b="1" dirty="0"/>
              <a:t> KCC 2 – GAMLSS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Partial </a:t>
            </a:r>
            <a:r>
              <a:rPr lang="de-DE" dirty="0" err="1"/>
              <a:t>covariate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 on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37681B6-8256-4C57-A0D9-0A2356EF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114" y="786397"/>
            <a:ext cx="5087480" cy="32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1447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3332011"/>
          </a:xfrm>
        </p:spPr>
        <p:txBody>
          <a:bodyPr/>
          <a:lstStyle/>
          <a:p>
            <a:r>
              <a:rPr lang="de-DE" b="1" dirty="0"/>
              <a:t>Marginal Distribution </a:t>
            </a:r>
            <a:r>
              <a:rPr lang="de-DE" b="1" dirty="0" err="1"/>
              <a:t>of</a:t>
            </a:r>
            <a:r>
              <a:rPr lang="de-DE" b="1" dirty="0"/>
              <a:t> KCC 2 – GAMLSS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Diagnostic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residuals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B82D5E6A-E66C-4C11-ADAF-B03EF95DF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57" y="715617"/>
            <a:ext cx="4295641" cy="36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68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445687"/>
          </a:xfrm>
        </p:spPr>
        <p:txBody>
          <a:bodyPr/>
          <a:lstStyle/>
          <a:p>
            <a:r>
              <a:rPr lang="de-DE" b="1" dirty="0"/>
              <a:t>Joint Distribution </a:t>
            </a:r>
            <a:r>
              <a:rPr lang="de-DE" b="1" dirty="0" err="1"/>
              <a:t>of</a:t>
            </a:r>
            <a:r>
              <a:rPr lang="de-DE" b="1" dirty="0"/>
              <a:t> KCCs 2 &amp; 6 – GJRM</a:t>
            </a:r>
            <a:br>
              <a:rPr lang="de-DE" b="1" dirty="0"/>
            </a:br>
            <a:r>
              <a:rPr lang="de-DE" i="1" dirty="0" err="1"/>
              <a:t>Generalized</a:t>
            </a:r>
            <a:r>
              <a:rPr lang="de-DE" i="1" dirty="0"/>
              <a:t> Joint Regression Models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Foto, Menge, groß, Gruppe enthält.&#10;&#10;Automatisch generierte Beschreibung">
            <a:extLst>
              <a:ext uri="{FF2B5EF4-FFF2-40B4-BE49-F238E27FC236}">
                <a16:creationId xmlns:a16="http://schemas.microsoft.com/office/drawing/2014/main" id="{2A2DF3DE-1D7C-4FE0-AD77-08609BAC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839" y="874644"/>
            <a:ext cx="4158337" cy="29702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3362ED-0A24-4875-BF27-C77B9C98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4811"/>
            <a:ext cx="3906142" cy="16230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BA43576-E934-4D25-9155-0F082D7F8637}"/>
                  </a:ext>
                </a:extLst>
              </p:cNvPr>
              <p:cNvSpPr txBox="1"/>
              <p:nvPr/>
            </p:nvSpPr>
            <p:spPr bwMode="gray">
              <a:xfrm>
                <a:off x="492981" y="3643045"/>
                <a:ext cx="3514476" cy="1239056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>
                    <a:latin typeface="+mn-lt"/>
                  </a:rPr>
                  <a:t>Marginals </a:t>
                </a:r>
                <a:r>
                  <a:rPr lang="de-DE" sz="1200" dirty="0" err="1">
                    <a:latin typeface="+mn-lt"/>
                  </a:rPr>
                  <a:t>are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residuals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of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previous</a:t>
                </a:r>
                <a:r>
                  <a:rPr lang="de-DE" sz="1200" dirty="0">
                    <a:latin typeface="+mn-lt"/>
                  </a:rPr>
                  <a:t> GAMLSS </a:t>
                </a:r>
                <a:r>
                  <a:rPr lang="de-DE" sz="1200" dirty="0" err="1">
                    <a:latin typeface="+mn-lt"/>
                  </a:rPr>
                  <a:t>fits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 err="1">
                    <a:latin typeface="+mn-lt"/>
                  </a:rPr>
                  <a:t>Normally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distribited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marginals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 err="1">
                    <a:latin typeface="+mn-lt"/>
                  </a:rPr>
                  <a:t>Student‘s</a:t>
                </a:r>
                <a:r>
                  <a:rPr lang="de-DE" sz="1200" dirty="0">
                    <a:latin typeface="+mn-lt"/>
                  </a:rPr>
                  <a:t> t-</a:t>
                </a:r>
                <a:r>
                  <a:rPr lang="de-DE" sz="1200" dirty="0" err="1">
                    <a:latin typeface="+mn-lt"/>
                  </a:rPr>
                  <a:t>copula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with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copula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parameter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el-GR" sz="1200" dirty="0">
                    <a:latin typeface="+mn-lt"/>
                  </a:rPr>
                  <a:t>θ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sz="1200" dirty="0">
                    <a:latin typeface="+mn-lt"/>
                  </a:rPr>
                  <a:t> smooth </a:t>
                </a:r>
                <a:r>
                  <a:rPr lang="de-DE" sz="1200" dirty="0" err="1">
                    <a:latin typeface="+mn-lt"/>
                  </a:rPr>
                  <a:t>function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build</a:t>
                </a:r>
                <a:r>
                  <a:rPr lang="de-DE" sz="1200" dirty="0">
                    <a:latin typeface="+mn-lt"/>
                  </a:rPr>
                  <a:t> upon </a:t>
                </a:r>
                <a:r>
                  <a:rPr lang="de-DE" sz="1200" dirty="0" err="1">
                    <a:latin typeface="+mn-lt"/>
                  </a:rPr>
                  <a:t>thin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plate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regression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splines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with</a:t>
                </a:r>
                <a:r>
                  <a:rPr lang="de-DE" sz="1200" dirty="0">
                    <a:latin typeface="+mn-lt"/>
                  </a:rPr>
                  <a:t> 30 </a:t>
                </a:r>
                <a:r>
                  <a:rPr lang="de-DE" sz="1200" dirty="0" err="1">
                    <a:latin typeface="+mn-lt"/>
                  </a:rPr>
                  <a:t>knots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de-DE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BA43576-E934-4D25-9155-0F082D7F8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2981" y="3643045"/>
                <a:ext cx="3514476" cy="1239056"/>
              </a:xfrm>
              <a:prstGeom prst="rect">
                <a:avLst/>
              </a:prstGeom>
              <a:blipFill>
                <a:blip r:embed="rId4"/>
                <a:stretch>
                  <a:fillRect l="-2431" t="-39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2920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2934445"/>
          </a:xfrm>
        </p:spPr>
        <p:txBody>
          <a:bodyPr/>
          <a:lstStyle/>
          <a:p>
            <a:r>
              <a:rPr lang="de-DE" b="1" dirty="0"/>
              <a:t>Joint Distribution </a:t>
            </a:r>
            <a:r>
              <a:rPr lang="de-DE" b="1" dirty="0" err="1"/>
              <a:t>of</a:t>
            </a:r>
            <a:r>
              <a:rPr lang="de-DE" b="1" dirty="0"/>
              <a:t> KCCs 2 &amp; 6 – GJRM</a:t>
            </a:r>
            <a:br>
              <a:rPr lang="de-DE" b="1" dirty="0"/>
            </a:br>
            <a:r>
              <a:rPr lang="de-DE" i="1" dirty="0" err="1"/>
              <a:t>Generalized</a:t>
            </a:r>
            <a:r>
              <a:rPr lang="de-DE" i="1" dirty="0"/>
              <a:t> Joint Regression Models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Summary </a:t>
            </a:r>
            <a:r>
              <a:rPr lang="de-DE" dirty="0" err="1"/>
              <a:t>output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096437-71ED-4C68-9F72-1E3C8361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03" y="126431"/>
            <a:ext cx="2074551" cy="484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8448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2934445"/>
          </a:xfrm>
        </p:spPr>
        <p:txBody>
          <a:bodyPr/>
          <a:lstStyle/>
          <a:p>
            <a:r>
              <a:rPr lang="de-DE" b="1" dirty="0"/>
              <a:t>Joint Distribution </a:t>
            </a:r>
            <a:r>
              <a:rPr lang="de-DE" b="1" dirty="0" err="1"/>
              <a:t>of</a:t>
            </a:r>
            <a:r>
              <a:rPr lang="de-DE" b="1" dirty="0"/>
              <a:t> KCCs 2 &amp; 6 – GJRM</a:t>
            </a:r>
            <a:br>
              <a:rPr lang="de-DE" b="1" dirty="0"/>
            </a:br>
            <a:r>
              <a:rPr lang="de-DE" i="1" dirty="0" err="1"/>
              <a:t>Generalized</a:t>
            </a:r>
            <a:r>
              <a:rPr lang="de-DE" i="1" dirty="0"/>
              <a:t> Joint Regression Models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Diagnostic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residuals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86F2FBB-CFF4-4BB6-BD43-9C652FF3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15" y="874118"/>
            <a:ext cx="4149624" cy="355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6049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2934445"/>
          </a:xfrm>
        </p:spPr>
        <p:txBody>
          <a:bodyPr/>
          <a:lstStyle/>
          <a:p>
            <a:r>
              <a:rPr lang="de-DE" b="1" dirty="0"/>
              <a:t>Joint Distribution </a:t>
            </a:r>
            <a:r>
              <a:rPr lang="de-DE" b="1" dirty="0" err="1"/>
              <a:t>of</a:t>
            </a:r>
            <a:r>
              <a:rPr lang="de-DE" b="1" dirty="0"/>
              <a:t> KCCs 2 &amp; 6 – GJRM</a:t>
            </a:r>
            <a:br>
              <a:rPr lang="de-DE" b="1" dirty="0"/>
            </a:br>
            <a:r>
              <a:rPr lang="de-DE" i="1" dirty="0" err="1"/>
              <a:t>Generalized</a:t>
            </a:r>
            <a:r>
              <a:rPr lang="de-DE" i="1" dirty="0"/>
              <a:t> Joint Regression Models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el-GR" dirty="0"/>
              <a:t>θ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Estimated</a:t>
            </a:r>
            <a:r>
              <a:rPr lang="de-DE" dirty="0"/>
              <a:t> time-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parameter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b="1" dirty="0"/>
              <a:t>Note: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imply</a:t>
            </a:r>
            <a:r>
              <a:rPr lang="de-DE" dirty="0"/>
              <a:t> </a:t>
            </a:r>
            <a:r>
              <a:rPr lang="de-DE" dirty="0" err="1"/>
              <a:t>causation</a:t>
            </a:r>
            <a:r>
              <a:rPr lang="de-DE" dirty="0"/>
              <a:t>!</a:t>
            </a:r>
            <a:endParaRPr lang="de-DE" b="1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Wasser, Mann, Foto, Personen enthält.&#10;&#10;Automatisch generierte Beschreibung">
            <a:extLst>
              <a:ext uri="{FF2B5EF4-FFF2-40B4-BE49-F238E27FC236}">
                <a16:creationId xmlns:a16="http://schemas.microsoft.com/office/drawing/2014/main" id="{B9EA30EB-7617-4974-8A6E-1E481446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37" y="2915165"/>
            <a:ext cx="4272037" cy="1553468"/>
          </a:xfrm>
          <a:prstGeom prst="rect">
            <a:avLst/>
          </a:prstGeom>
        </p:spPr>
      </p:pic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32FC968-3A28-4E68-8DB1-4310DD094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073" y="580446"/>
            <a:ext cx="4472749" cy="20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555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3816250"/>
          </a:xfrm>
        </p:spPr>
        <p:txBody>
          <a:bodyPr/>
          <a:lstStyle/>
          <a:p>
            <a:r>
              <a:rPr lang="de-DE" b="1" dirty="0"/>
              <a:t>Modelling </a:t>
            </a:r>
            <a:r>
              <a:rPr lang="de-DE" b="1" dirty="0" err="1"/>
              <a:t>dependencies</a:t>
            </a:r>
            <a:r>
              <a:rPr lang="de-DE" b="1" dirty="0"/>
              <a:t> </a:t>
            </a:r>
            <a:r>
              <a:rPr lang="de-DE" b="1" dirty="0" err="1"/>
              <a:t>between</a:t>
            </a:r>
            <a:r>
              <a:rPr lang="de-DE" b="1" dirty="0"/>
              <a:t> individual </a:t>
            </a:r>
            <a:r>
              <a:rPr lang="de-DE" b="1" dirty="0" err="1"/>
              <a:t>article</a:t>
            </a:r>
            <a:r>
              <a:rPr lang="de-DE" b="1" dirty="0"/>
              <a:t> </a:t>
            </a:r>
            <a:r>
              <a:rPr lang="de-DE" b="1" dirty="0" err="1"/>
              <a:t>sales</a:t>
            </a:r>
            <a:br>
              <a:rPr lang="de-DE" b="1" dirty="0"/>
            </a:br>
            <a:endParaRPr lang="de-DE" b="1" dirty="0"/>
          </a:p>
          <a:p>
            <a:r>
              <a:rPr lang="de-DE" i="1" dirty="0" err="1"/>
              <a:t>Challenges</a:t>
            </a:r>
            <a:r>
              <a:rPr lang="de-DE" i="1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Poor </a:t>
            </a:r>
            <a:r>
              <a:rPr lang="de-DE" dirty="0" err="1"/>
              <a:t>lifespan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articles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Zero </a:t>
            </a:r>
            <a:r>
              <a:rPr lang="de-DE" dirty="0" err="1"/>
              <a:t>inflation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Desirable</a:t>
            </a:r>
            <a:r>
              <a:rPr lang="de-DE" dirty="0"/>
              <a:t> </a:t>
            </a:r>
            <a:r>
              <a:rPr lang="de-DE" dirty="0" err="1"/>
              <a:t>question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answered</a:t>
            </a:r>
            <a:r>
              <a:rPr lang="de-DE" dirty="0"/>
              <a:t>:</a:t>
            </a:r>
          </a:p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sales</a:t>
            </a:r>
            <a:r>
              <a:rPr lang="de-DE" b="1" dirty="0"/>
              <a:t> </a:t>
            </a:r>
            <a:r>
              <a:rPr lang="de-DE" b="1" dirty="0" err="1"/>
              <a:t>cannibalization</a:t>
            </a:r>
            <a:r>
              <a:rPr lang="de-DE" b="1" dirty="0"/>
              <a:t> </a:t>
            </a:r>
            <a:r>
              <a:rPr lang="de-DE" b="1" dirty="0" err="1"/>
              <a:t>between</a:t>
            </a:r>
            <a:r>
              <a:rPr lang="de-DE" b="1" dirty="0"/>
              <a:t> individual </a:t>
            </a:r>
            <a:r>
              <a:rPr lang="de-DE" b="1" dirty="0" err="1"/>
              <a:t>articles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units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article‘s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8E9CA82-76BB-4402-B690-5D83E55A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375860"/>
            <a:ext cx="4675367" cy="2125168"/>
          </a:xfrm>
          <a:prstGeom prst="rect">
            <a:avLst/>
          </a:prstGeom>
        </p:spPr>
      </p:pic>
      <p:pic>
        <p:nvPicPr>
          <p:cNvPr id="10" name="Grafik 9" descr="Ein Bild, das verschieden, Gruppe enthält.&#10;&#10;Automatisch generierte Beschreibung">
            <a:extLst>
              <a:ext uri="{FF2B5EF4-FFF2-40B4-BE49-F238E27FC236}">
                <a16:creationId xmlns:a16="http://schemas.microsoft.com/office/drawing/2014/main" id="{876880B5-EDBA-4D0C-B474-DDDC006B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77" y="2716385"/>
            <a:ext cx="4796070" cy="21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449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 descr="Ein Bild, das Gras, draußen, sitzend, klein enthält.&#10;&#10;Automatisch generierte Beschreibung">
            <a:extLst>
              <a:ext uri="{FF2B5EF4-FFF2-40B4-BE49-F238E27FC236}">
                <a16:creationId xmlns:a16="http://schemas.microsoft.com/office/drawing/2014/main" id="{8D804CEE-1FB7-4497-ACC8-D1DB702CA7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 t="12492" b="124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804EE2-C2A2-334D-B0DB-DAEB93B5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A94C4-4EB2-DA4F-A31B-0036708695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Introduction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Data </a:t>
            </a:r>
            <a:r>
              <a:rPr lang="de-DE" dirty="0" err="1">
                <a:solidFill>
                  <a:schemeClr val="bg1"/>
                </a:solidFill>
              </a:rPr>
              <a:t>description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Modelling</a:t>
            </a:r>
          </a:p>
          <a:p>
            <a:r>
              <a:rPr lang="de-DE" dirty="0" err="1">
                <a:solidFill>
                  <a:schemeClr val="bg1"/>
                </a:solidFill>
              </a:rPr>
              <a:t>summary</a:t>
            </a:r>
            <a:r>
              <a:rPr lang="de-DE" dirty="0">
                <a:solidFill>
                  <a:schemeClr val="bg1"/>
                </a:solidFill>
              </a:rPr>
              <a:t> &amp; </a:t>
            </a:r>
            <a:r>
              <a:rPr lang="de-DE" dirty="0" err="1">
                <a:solidFill>
                  <a:schemeClr val="bg1"/>
                </a:solidFill>
              </a:rPr>
              <a:t>outlook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113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drinnen, sitzend, Schuhe, klein enthält.&#10;&#10;Automatisch generierte Beschreibung">
            <a:extLst>
              <a:ext uri="{FF2B5EF4-FFF2-40B4-BE49-F238E27FC236}">
                <a16:creationId xmlns:a16="http://schemas.microsoft.com/office/drawing/2014/main" id="{2E63337B-7EE5-4CEF-9490-C009DE55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5"/>
            <a:ext cx="9215438" cy="518368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3C24873-8F10-428D-ABD6-26DB4D9A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Summary &amp; </a:t>
            </a:r>
            <a:r>
              <a:rPr lang="de-DE" b="1" dirty="0" err="1">
                <a:solidFill>
                  <a:schemeClr val="bg1"/>
                </a:solidFill>
              </a:rPr>
              <a:t>outlook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7E60B2-A419-4B14-81E4-C0A16ED1C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281708" cy="3455988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Dependence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structures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aggregate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sets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sales</a:t>
            </a:r>
            <a:r>
              <a:rPr lang="de-DE" dirty="0">
                <a:solidFill>
                  <a:schemeClr val="bg1"/>
                </a:solidFill>
              </a:rPr>
              <a:t> (KCC)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modelled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parametrically</a:t>
            </a:r>
            <a:endParaRPr lang="de-DE" dirty="0">
              <a:solidFill>
                <a:schemeClr val="bg1"/>
              </a:solidFill>
            </a:endParaRPr>
          </a:p>
          <a:p>
            <a:pPr marL="352219" lvl="1" indent="-1714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GAMLSS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marginal </a:t>
            </a:r>
            <a:r>
              <a:rPr lang="de-DE" dirty="0" err="1">
                <a:solidFill>
                  <a:schemeClr val="bg1"/>
                </a:solidFill>
              </a:rPr>
              <a:t>distributions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KCCs</a:t>
            </a:r>
          </a:p>
          <a:p>
            <a:pPr marL="352219" lvl="1" indent="-1714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GJRM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residuals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structures</a:t>
            </a:r>
            <a:endParaRPr lang="de-DE" dirty="0">
              <a:solidFill>
                <a:schemeClr val="bg1"/>
              </a:solidFill>
            </a:endParaRPr>
          </a:p>
          <a:p>
            <a:pPr lvl="1" indent="0"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bg1"/>
                </a:solidFill>
              </a:rPr>
              <a:t>High </a:t>
            </a:r>
            <a:r>
              <a:rPr lang="de-DE" dirty="0" err="1">
                <a:solidFill>
                  <a:schemeClr val="bg1"/>
                </a:solidFill>
              </a:rPr>
              <a:t>level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difficulty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applying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same </a:t>
            </a:r>
            <a:r>
              <a:rPr lang="de-DE" dirty="0" err="1">
                <a:solidFill>
                  <a:schemeClr val="bg1"/>
                </a:solidFill>
              </a:rPr>
              <a:t>strategy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unit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sales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distinct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articles</a:t>
            </a:r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bg1"/>
                </a:solidFill>
              </a:rPr>
              <a:t>Aim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sales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transferability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distinct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articles</a:t>
            </a:r>
            <a:endParaRPr lang="de-DE" dirty="0">
              <a:solidFill>
                <a:schemeClr val="bg1"/>
              </a:solidFill>
            </a:endParaRPr>
          </a:p>
          <a:p>
            <a:pPr marL="352219" lvl="1" indent="-1714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Cannot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causation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from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correlation</a:t>
            </a:r>
            <a:endParaRPr lang="de-DE" dirty="0">
              <a:solidFill>
                <a:schemeClr val="bg1"/>
              </a:solidFill>
            </a:endParaRPr>
          </a:p>
          <a:p>
            <a:pPr marL="352219" lvl="1" indent="-1714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Outlook: </a:t>
            </a:r>
            <a:r>
              <a:rPr lang="de-DE" dirty="0" err="1">
                <a:solidFill>
                  <a:schemeClr val="bg1"/>
                </a:solidFill>
              </a:rPr>
              <a:t>Bayesian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networks</a:t>
            </a:r>
            <a:endParaRPr lang="de-DE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62FE18-0FFF-463E-98FD-ACCF56F231B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252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4">
            <a:extLst>
              <a:ext uri="{FF2B5EF4-FFF2-40B4-BE49-F238E27FC236}">
                <a16:creationId xmlns:a16="http://schemas.microsoft.com/office/drawing/2014/main" id="{E3ECBFED-B92C-4A9D-AF35-56059A605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56000"/>
                    </a14:imgEffect>
                  </a14:imgLayer>
                </a14:imgProps>
              </a:ext>
            </a:extLst>
          </a:blip>
          <a:srcRect l="219" t="3265" b="16915"/>
          <a:stretch/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CF07F9-5E57-4CB9-AFDF-189DAFC128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998183"/>
            <a:ext cx="9215438" cy="637441"/>
          </a:xfrm>
        </p:spPr>
        <p:txBody>
          <a:bodyPr/>
          <a:lstStyle/>
          <a:p>
            <a:r>
              <a:rPr lang="de-DE" sz="5400" dirty="0" err="1">
                <a:latin typeface="adineue TEXT Black" panose="020B0A03020201060004"/>
              </a:rPr>
              <a:t>Thank</a:t>
            </a:r>
            <a:r>
              <a:rPr lang="de-DE" sz="5400" dirty="0">
                <a:latin typeface="adineue TEXT Black" panose="020B0A03020201060004"/>
              </a:rPr>
              <a:t> </a:t>
            </a:r>
            <a:r>
              <a:rPr lang="de-DE" sz="5400" dirty="0" err="1">
                <a:latin typeface="adineue TEXT Black" panose="020B0A03020201060004"/>
              </a:rPr>
              <a:t>you</a:t>
            </a:r>
            <a:r>
              <a:rPr lang="de-DE" sz="5400" dirty="0">
                <a:latin typeface="adineue TEXT Black" panose="020B0A03020201060004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15047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sitzend, schwarz, klein, Foto enthält.&#10;&#10;Automatisch generierte Beschreibung">
            <a:extLst>
              <a:ext uri="{FF2B5EF4-FFF2-40B4-BE49-F238E27FC236}">
                <a16:creationId xmlns:a16="http://schemas.microsoft.com/office/drawing/2014/main" id="{50FDAB59-8707-437C-9CD9-FF5BA0DCE8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5004" r="25004"/>
          <a:stretch>
            <a:fillRect/>
          </a:stretch>
        </p:blipFill>
        <p:spPr>
          <a:xfrm>
            <a:off x="5759451" y="1"/>
            <a:ext cx="3455988" cy="435199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4C5339-1875-044D-838A-68D078FC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Introduction</a:t>
            </a:r>
            <a:endParaRPr lang="de-D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0418A-F0A3-EB49-AB6A-2F2184F10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4675" y="1152524"/>
            <a:ext cx="3662046" cy="3456121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Target </a:t>
            </a:r>
            <a:r>
              <a:rPr lang="de-DE" dirty="0" err="1"/>
              <a:t>channel</a:t>
            </a:r>
            <a:r>
              <a:rPr lang="de-DE" dirty="0"/>
              <a:t>: </a:t>
            </a:r>
            <a:br>
              <a:rPr lang="de-DE" dirty="0"/>
            </a:br>
            <a:r>
              <a:rPr lang="de-DE" i="1" dirty="0"/>
              <a:t>adidas </a:t>
            </a:r>
            <a:r>
              <a:rPr lang="de-DE" i="1" dirty="0" err="1"/>
              <a:t>e-Commerce</a:t>
            </a:r>
            <a:r>
              <a:rPr lang="de-DE" i="1" dirty="0"/>
              <a:t> (</a:t>
            </a:r>
            <a:r>
              <a:rPr lang="de-DE" i="1" dirty="0" err="1"/>
              <a:t>eCom</a:t>
            </a:r>
            <a:r>
              <a:rPr lang="de-DE" i="1" dirty="0"/>
              <a:t>) Western Europe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Large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online </a:t>
            </a:r>
            <a:r>
              <a:rPr lang="de-DE" dirty="0" err="1"/>
              <a:t>transactions</a:t>
            </a:r>
            <a:endParaRPr lang="de-DE" i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 err="1"/>
              <a:t>Thousands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online </a:t>
            </a:r>
            <a:r>
              <a:rPr lang="de-DE" dirty="0" err="1"/>
              <a:t>purchases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adidas </a:t>
            </a:r>
            <a:r>
              <a:rPr lang="de-DE" dirty="0" err="1"/>
              <a:t>eCom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completed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week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Recording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sold</a:t>
            </a:r>
            <a:r>
              <a:rPr lang="de-DE" dirty="0"/>
              <a:t> </a:t>
            </a:r>
            <a:r>
              <a:rPr lang="de-DE" dirty="0" err="1"/>
              <a:t>units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article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Subject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:</a:t>
            </a:r>
          </a:p>
          <a:p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dependence</a:t>
            </a:r>
            <a:r>
              <a:rPr lang="de-DE" b="1" dirty="0"/>
              <a:t> </a:t>
            </a:r>
            <a:r>
              <a:rPr lang="de-DE" b="1" dirty="0" err="1"/>
              <a:t>structure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unit</a:t>
            </a:r>
            <a:r>
              <a:rPr lang="de-DE" b="1" dirty="0"/>
              <a:t> </a:t>
            </a:r>
            <a:r>
              <a:rPr lang="de-DE" b="1" dirty="0" err="1"/>
              <a:t>sales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different </a:t>
            </a:r>
            <a:r>
              <a:rPr lang="de-DE" b="1" dirty="0" err="1"/>
              <a:t>articles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B3752-BCA4-CF44-ACC2-2C83C5869EE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3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3122F6-F1E7-48CD-9A3A-1ABEA9FA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Data </a:t>
            </a:r>
            <a:r>
              <a:rPr lang="de-DE" b="1" dirty="0" err="1"/>
              <a:t>description</a:t>
            </a: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4AB801-0EB4-4A3E-B2FB-1F4BB0972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2986673" cy="3816251"/>
          </a:xfrm>
        </p:spPr>
        <p:txBody>
          <a:bodyPr/>
          <a:lstStyle/>
          <a:p>
            <a:r>
              <a:rPr lang="de-DE" b="1" dirty="0" err="1"/>
              <a:t>Transactional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aggregated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weekly</a:t>
            </a:r>
            <a:r>
              <a:rPr lang="de-DE" b="1" dirty="0"/>
              <a:t> </a:t>
            </a:r>
            <a:r>
              <a:rPr lang="de-DE" b="1" dirty="0" err="1"/>
              <a:t>level</a:t>
            </a:r>
            <a:br>
              <a:rPr lang="de-DE" b="1" dirty="0"/>
            </a:br>
            <a:r>
              <a:rPr lang="de-DE" i="1" dirty="0"/>
              <a:t>2017 &amp; 2018</a:t>
            </a:r>
          </a:p>
          <a:p>
            <a:endParaRPr lang="de-DE" dirty="0"/>
          </a:p>
          <a:p>
            <a:r>
              <a:rPr lang="de-DE" dirty="0"/>
              <a:t>Target variable: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 err="1"/>
              <a:t>gross</a:t>
            </a:r>
            <a:r>
              <a:rPr lang="de-DE" i="1" dirty="0"/>
              <a:t> </a:t>
            </a:r>
            <a:r>
              <a:rPr lang="de-DE" i="1" dirty="0" err="1"/>
              <a:t>demand</a:t>
            </a:r>
            <a:r>
              <a:rPr lang="de-DE" i="1" dirty="0"/>
              <a:t> </a:t>
            </a:r>
            <a:r>
              <a:rPr lang="de-DE" i="1" dirty="0" err="1"/>
              <a:t>quantity</a:t>
            </a:r>
            <a:r>
              <a:rPr lang="de-DE" i="1" dirty="0"/>
              <a:t> (</a:t>
            </a:r>
            <a:r>
              <a:rPr lang="de-DE" i="1" dirty="0" err="1"/>
              <a:t>unit</a:t>
            </a:r>
            <a:r>
              <a:rPr lang="de-DE" i="1" dirty="0"/>
              <a:t> </a:t>
            </a:r>
            <a:r>
              <a:rPr lang="de-DE" i="1" dirty="0" err="1"/>
              <a:t>sales</a:t>
            </a:r>
            <a:r>
              <a:rPr lang="de-DE" i="1" dirty="0"/>
              <a:t>)</a:t>
            </a:r>
          </a:p>
          <a:p>
            <a:endParaRPr lang="de-DE" i="1" dirty="0"/>
          </a:p>
          <a:p>
            <a:r>
              <a:rPr lang="de-DE" dirty="0"/>
              <a:t>Group </a:t>
            </a:r>
            <a:r>
              <a:rPr lang="de-DE" dirty="0" err="1"/>
              <a:t>by</a:t>
            </a:r>
            <a:r>
              <a:rPr lang="de-DE" dirty="0"/>
              <a:t> variables: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 err="1"/>
              <a:t>Article</a:t>
            </a:r>
            <a:r>
              <a:rPr lang="de-DE" i="1" dirty="0"/>
              <a:t> </a:t>
            </a:r>
            <a:r>
              <a:rPr lang="de-DE" i="1" dirty="0" err="1"/>
              <a:t>number</a:t>
            </a:r>
            <a:endParaRPr lang="de-DE" i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/>
              <a:t>Week (109 </a:t>
            </a:r>
            <a:r>
              <a:rPr lang="de-DE" i="1" dirty="0" err="1"/>
              <a:t>weeks</a:t>
            </a:r>
            <a:r>
              <a:rPr lang="de-DE" i="1" dirty="0"/>
              <a:t> in total)</a:t>
            </a:r>
          </a:p>
          <a:p>
            <a:endParaRPr lang="de-DE" dirty="0"/>
          </a:p>
          <a:p>
            <a:r>
              <a:rPr lang="de-DE" dirty="0"/>
              <a:t>Other variables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 err="1"/>
              <a:t>Promotions</a:t>
            </a:r>
            <a:endParaRPr lang="de-DE" i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 err="1"/>
              <a:t>Markdowns</a:t>
            </a:r>
            <a:br>
              <a:rPr lang="de-DE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F031A9-BC9B-4F5C-8049-C09811D644C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F358EC7-D9DB-40D0-9EA0-0EC0E451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214" y="625642"/>
            <a:ext cx="5029610" cy="35052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5D7A79C-F72A-4A4D-A870-421D4ABE05C6}"/>
              </a:ext>
            </a:extLst>
          </p:cNvPr>
          <p:cNvSpPr/>
          <p:nvPr/>
        </p:nvSpPr>
        <p:spPr bwMode="gray">
          <a:xfrm>
            <a:off x="3957214" y="2873828"/>
            <a:ext cx="5029610" cy="165005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B01C9BB-318A-4DB9-9927-0B7BE4214196}"/>
              </a:ext>
            </a:extLst>
          </p:cNvPr>
          <p:cNvSpPr/>
          <p:nvPr/>
        </p:nvSpPr>
        <p:spPr bwMode="gray">
          <a:xfrm>
            <a:off x="3957214" y="979714"/>
            <a:ext cx="5029610" cy="172810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22AC8AF-46A7-466B-87B9-F6775F8EDCF0}"/>
              </a:ext>
            </a:extLst>
          </p:cNvPr>
          <p:cNvSpPr/>
          <p:nvPr/>
        </p:nvSpPr>
        <p:spPr bwMode="gray">
          <a:xfrm>
            <a:off x="3957214" y="1152524"/>
            <a:ext cx="5029610" cy="371476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9162EB-AFD0-425A-905F-83FB0670829C}"/>
              </a:ext>
            </a:extLst>
          </p:cNvPr>
          <p:cNvSpPr/>
          <p:nvPr/>
        </p:nvSpPr>
        <p:spPr bwMode="gray">
          <a:xfrm>
            <a:off x="3957214" y="2340427"/>
            <a:ext cx="5029610" cy="38100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8658F12-8E95-4A8C-A93D-6C5DBDB28DD3}"/>
              </a:ext>
            </a:extLst>
          </p:cNvPr>
          <p:cNvSpPr/>
          <p:nvPr/>
        </p:nvSpPr>
        <p:spPr bwMode="gray">
          <a:xfrm>
            <a:off x="3957214" y="3225609"/>
            <a:ext cx="5029610" cy="16500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83122F6-F1E7-48CD-9A3A-1ABEA9FA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Data </a:t>
            </a:r>
            <a:r>
              <a:rPr lang="de-DE" b="1" dirty="0" err="1"/>
              <a:t>description</a:t>
            </a: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4AB801-0EB4-4A3E-B2FB-1F4BB0972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3213555" cy="3816251"/>
          </a:xfrm>
        </p:spPr>
        <p:txBody>
          <a:bodyPr/>
          <a:lstStyle/>
          <a:p>
            <a:r>
              <a:rPr lang="de-DE" b="1" dirty="0" err="1"/>
              <a:t>Article</a:t>
            </a:r>
            <a:r>
              <a:rPr lang="de-DE" b="1" dirty="0"/>
              <a:t> </a:t>
            </a:r>
            <a:r>
              <a:rPr lang="de-DE" b="1" dirty="0" err="1"/>
              <a:t>attribute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Primary </a:t>
            </a:r>
            <a:r>
              <a:rPr lang="de-DE" dirty="0" err="1"/>
              <a:t>key</a:t>
            </a:r>
            <a:r>
              <a:rPr lang="de-DE" dirty="0"/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 err="1"/>
              <a:t>Article</a:t>
            </a:r>
            <a:r>
              <a:rPr lang="de-DE" i="1" dirty="0"/>
              <a:t> </a:t>
            </a:r>
            <a:r>
              <a:rPr lang="de-DE" i="1" dirty="0" err="1"/>
              <a:t>number</a:t>
            </a:r>
            <a:endParaRPr lang="de-DE" i="1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Article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b="1" dirty="0"/>
              <a:t>a </a:t>
            </a:r>
            <a:r>
              <a:rPr lang="de-DE" b="1" i="1" dirty="0" err="1"/>
              <a:t>hierarchical</a:t>
            </a:r>
            <a:r>
              <a:rPr lang="de-DE" b="1" i="1" dirty="0"/>
              <a:t> </a:t>
            </a:r>
            <a:r>
              <a:rPr lang="de-DE" b="1" i="1" dirty="0" err="1"/>
              <a:t>structure</a:t>
            </a:r>
            <a:endParaRPr lang="de-DE" b="1" i="1" dirty="0"/>
          </a:p>
          <a:p>
            <a:endParaRPr lang="de-DE" dirty="0"/>
          </a:p>
          <a:p>
            <a:r>
              <a:rPr lang="de-DE" dirty="0"/>
              <a:t>Attributes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/>
              <a:t>Brand </a:t>
            </a:r>
            <a:br>
              <a:rPr lang="de-DE" i="1" dirty="0"/>
            </a:br>
            <a:r>
              <a:rPr lang="de-DE" sz="900" i="1" dirty="0"/>
              <a:t>total </a:t>
            </a:r>
            <a:r>
              <a:rPr lang="de-DE" sz="900" i="1" dirty="0" err="1"/>
              <a:t>sales</a:t>
            </a:r>
            <a:endParaRPr lang="de-DE" sz="900" i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/>
              <a:t>Key </a:t>
            </a:r>
            <a:r>
              <a:rPr lang="de-DE" i="1" dirty="0" err="1"/>
              <a:t>Category</a:t>
            </a:r>
            <a:r>
              <a:rPr lang="de-DE" i="1" dirty="0"/>
              <a:t> Cluster (KCC) - in </a:t>
            </a:r>
            <a:r>
              <a:rPr lang="de-DE" i="1" dirty="0" err="1"/>
              <a:t>particular</a:t>
            </a:r>
            <a:r>
              <a:rPr lang="de-DE" i="1" dirty="0"/>
              <a:t> </a:t>
            </a:r>
            <a:r>
              <a:rPr lang="de-DE" i="1" u="sng" dirty="0"/>
              <a:t>2, 6 &amp; 8</a:t>
            </a:r>
            <a:br>
              <a:rPr lang="de-DE" i="1" dirty="0">
                <a:solidFill>
                  <a:schemeClr val="accent3"/>
                </a:solidFill>
              </a:rPr>
            </a:br>
            <a:r>
              <a:rPr lang="de-DE" sz="900" i="1" dirty="0"/>
              <a:t>i.e. </a:t>
            </a:r>
            <a:r>
              <a:rPr lang="de-DE" sz="900" i="1" dirty="0" err="1"/>
              <a:t>aggregated</a:t>
            </a:r>
            <a:r>
              <a:rPr lang="de-DE" sz="900" i="1" dirty="0"/>
              <a:t> </a:t>
            </a:r>
            <a:r>
              <a:rPr lang="de-DE" sz="900" i="1" dirty="0" err="1"/>
              <a:t>sport</a:t>
            </a:r>
            <a:r>
              <a:rPr lang="de-DE" sz="900" i="1" dirty="0"/>
              <a:t>/</a:t>
            </a:r>
            <a:r>
              <a:rPr lang="de-DE" sz="900" i="1" dirty="0" err="1"/>
              <a:t>fashion</a:t>
            </a:r>
            <a:r>
              <a:rPr lang="de-DE" sz="900" i="1" dirty="0"/>
              <a:t> </a:t>
            </a:r>
            <a:r>
              <a:rPr lang="de-DE" sz="900" i="1" dirty="0" err="1"/>
              <a:t>category</a:t>
            </a:r>
            <a:endParaRPr lang="de-DE" i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i="1" dirty="0" err="1"/>
              <a:t>Article</a:t>
            </a:r>
            <a:br>
              <a:rPr lang="de-DE" i="1" dirty="0"/>
            </a:br>
            <a:r>
              <a:rPr lang="de-DE" sz="900" i="1" dirty="0" err="1"/>
              <a:t>article</a:t>
            </a:r>
            <a:r>
              <a:rPr lang="de-DE" sz="900" i="1" dirty="0"/>
              <a:t> </a:t>
            </a:r>
            <a:r>
              <a:rPr lang="de-DE" sz="900" i="1" dirty="0" err="1"/>
              <a:t>number</a:t>
            </a:r>
            <a:br>
              <a:rPr lang="de-DE" i="1" dirty="0"/>
            </a:br>
            <a:endParaRPr lang="de-DE" i="1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F031A9-BC9B-4F5C-8049-C09811D644C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fik 5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E8A4CD6-47D3-4FBB-BF0B-6AE66D62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01" y="222708"/>
            <a:ext cx="4757975" cy="3194259"/>
          </a:xfrm>
          <a:prstGeom prst="rect">
            <a:avLst/>
          </a:prstGeom>
        </p:spPr>
      </p:pic>
      <p:pic>
        <p:nvPicPr>
          <p:cNvPr id="15" name="Grafik 14" descr="Ein Bild, das Zeichnung, Uhr, Computer enthält.&#10;&#10;Automatisch generierte Beschreibung">
            <a:extLst>
              <a:ext uri="{FF2B5EF4-FFF2-40B4-BE49-F238E27FC236}">
                <a16:creationId xmlns:a16="http://schemas.microsoft.com/office/drawing/2014/main" id="{3C6F8B47-CE1F-40D6-A661-76D89738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01" y="3497899"/>
            <a:ext cx="4339892" cy="139066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CC8B1BB8-127C-41AC-AD9A-493FA4588796}"/>
              </a:ext>
            </a:extLst>
          </p:cNvPr>
          <p:cNvSpPr/>
          <p:nvPr/>
        </p:nvSpPr>
        <p:spPr bwMode="gray">
          <a:xfrm>
            <a:off x="4196101" y="391886"/>
            <a:ext cx="4757975" cy="17187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4795DC1-3753-4F9F-B07A-96156A7354BB}"/>
              </a:ext>
            </a:extLst>
          </p:cNvPr>
          <p:cNvSpPr/>
          <p:nvPr/>
        </p:nvSpPr>
        <p:spPr bwMode="gray">
          <a:xfrm>
            <a:off x="4196101" y="1000536"/>
            <a:ext cx="4757975" cy="171879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de-DE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183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29388-83FD-4795-AFAC-4AE2C2DA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779605" cy="339758"/>
          </a:xfrm>
        </p:spPr>
        <p:txBody>
          <a:bodyPr/>
          <a:lstStyle/>
          <a:p>
            <a:r>
              <a:rPr lang="de-DE" b="1" dirty="0"/>
              <a:t>Data </a:t>
            </a:r>
            <a:r>
              <a:rPr lang="de-DE" b="1" dirty="0" err="1"/>
              <a:t>description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DEDDB-EF25-4DB9-B425-8433EFA03CA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fik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8C4CAC9-D27A-4934-A41B-505411ED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9" y="2922724"/>
            <a:ext cx="3258740" cy="22620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BC66F69-51B2-46AC-A2A1-B23013002AFE}"/>
              </a:ext>
            </a:extLst>
          </p:cNvPr>
          <p:cNvSpPr txBox="1"/>
          <p:nvPr/>
        </p:nvSpPr>
        <p:spPr bwMode="gray">
          <a:xfrm>
            <a:off x="287734" y="811033"/>
            <a:ext cx="3393720" cy="17651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sz="1200" b="1" dirty="0">
                <a:latin typeface="+mn-lt"/>
              </a:rPr>
              <a:t>Total </a:t>
            </a:r>
            <a:r>
              <a:rPr lang="de-DE" sz="1200" b="1" dirty="0" err="1">
                <a:latin typeface="+mn-lt"/>
              </a:rPr>
              <a:t>article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unit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sales</a:t>
            </a:r>
            <a:r>
              <a:rPr lang="de-DE" sz="1200" b="1" dirty="0">
                <a:latin typeface="+mn-lt"/>
              </a:rPr>
              <a:t>:</a:t>
            </a:r>
          </a:p>
          <a:p>
            <a:endParaRPr lang="de-DE" sz="1200" b="1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 err="1">
                <a:latin typeface="+mn-lt"/>
              </a:rPr>
              <a:t>Huge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peacks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during</a:t>
            </a:r>
            <a:r>
              <a:rPr lang="de-DE" sz="1200" dirty="0">
                <a:latin typeface="+mn-lt"/>
              </a:rPr>
              <a:t> „Black Friday“ </a:t>
            </a:r>
            <a:r>
              <a:rPr lang="de-DE" sz="1200" dirty="0" err="1">
                <a:latin typeface="+mn-lt"/>
              </a:rPr>
              <a:t>weeks</a:t>
            </a:r>
            <a:endParaRPr lang="de-DE" sz="1200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 err="1">
                <a:latin typeface="+mn-lt"/>
              </a:rPr>
              <a:t>Noticeable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peaks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during</a:t>
            </a:r>
            <a:r>
              <a:rPr lang="de-DE" sz="1200" dirty="0">
                <a:latin typeface="+mn-lt"/>
              </a:rPr>
              <a:t> „Friends &amp; Family“ </a:t>
            </a:r>
            <a:r>
              <a:rPr lang="de-DE" sz="1200" dirty="0" err="1">
                <a:latin typeface="+mn-lt"/>
              </a:rPr>
              <a:t>weeks</a:t>
            </a:r>
            <a:endParaRPr lang="de-DE" sz="1200" dirty="0">
              <a:latin typeface="+mn-lt"/>
            </a:endParaRPr>
          </a:p>
        </p:txBody>
      </p:sp>
      <p:pic>
        <p:nvPicPr>
          <p:cNvPr id="15" name="Grafik 14" descr="Ein Bild, das Spiel enthält.&#10;&#10;Automatisch generierte Beschreibung">
            <a:extLst>
              <a:ext uri="{FF2B5EF4-FFF2-40B4-BE49-F238E27FC236}">
                <a16:creationId xmlns:a16="http://schemas.microsoft.com/office/drawing/2014/main" id="{1F496627-073F-4948-A5AF-F059EE4A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09" y="656005"/>
            <a:ext cx="5001247" cy="235938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2879425-52C8-48B5-BB37-90E7BF8E1B8D}"/>
              </a:ext>
            </a:extLst>
          </p:cNvPr>
          <p:cNvSpPr txBox="1"/>
          <p:nvPr/>
        </p:nvSpPr>
        <p:spPr bwMode="gray">
          <a:xfrm>
            <a:off x="3768917" y="3015393"/>
            <a:ext cx="3393720" cy="92050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sz="1200" b="1" dirty="0">
                <a:latin typeface="+mn-lt"/>
              </a:rPr>
              <a:t>Unit </a:t>
            </a:r>
            <a:r>
              <a:rPr lang="de-DE" sz="1200" b="1" dirty="0" err="1">
                <a:latin typeface="+mn-lt"/>
              </a:rPr>
              <a:t>sales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of</a:t>
            </a:r>
            <a:r>
              <a:rPr lang="de-DE" sz="1200" b="1" dirty="0">
                <a:latin typeface="+mn-lt"/>
              </a:rPr>
              <a:t> Key </a:t>
            </a:r>
            <a:r>
              <a:rPr lang="de-DE" sz="1200" b="1" dirty="0" err="1">
                <a:latin typeface="+mn-lt"/>
              </a:rPr>
              <a:t>Category</a:t>
            </a:r>
            <a:r>
              <a:rPr lang="de-DE" sz="1200" b="1" dirty="0">
                <a:latin typeface="+mn-lt"/>
              </a:rPr>
              <a:t> Cluster in log-</a:t>
            </a:r>
            <a:r>
              <a:rPr lang="de-DE" sz="1200" b="1" dirty="0" err="1">
                <a:latin typeface="+mn-lt"/>
              </a:rPr>
              <a:t>scale</a:t>
            </a:r>
            <a:r>
              <a:rPr lang="de-DE" sz="1200" b="1" dirty="0">
                <a:latin typeface="+mn-lt"/>
              </a:rPr>
              <a:t>:</a:t>
            </a:r>
          </a:p>
          <a:p>
            <a:endParaRPr lang="de-DE" sz="1200" b="1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 err="1">
                <a:latin typeface="+mn-lt"/>
              </a:rPr>
              <a:t>Similar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the</a:t>
            </a:r>
            <a:r>
              <a:rPr lang="de-DE" sz="1200" dirty="0">
                <a:latin typeface="+mn-lt"/>
              </a:rPr>
              <a:t> total </a:t>
            </a:r>
            <a:r>
              <a:rPr lang="de-DE" sz="1200" dirty="0" err="1">
                <a:latin typeface="+mn-lt"/>
              </a:rPr>
              <a:t>sales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peaks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occur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during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promotion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weeks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9522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29388-83FD-4795-AFAC-4AE2C2DA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779605" cy="339758"/>
          </a:xfrm>
        </p:spPr>
        <p:txBody>
          <a:bodyPr/>
          <a:lstStyle/>
          <a:p>
            <a:r>
              <a:rPr lang="de-DE" b="1" dirty="0"/>
              <a:t>Data </a:t>
            </a:r>
            <a:r>
              <a:rPr lang="de-DE" b="1" dirty="0" err="1"/>
              <a:t>description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DEDDB-EF25-4DB9-B425-8433EFA03CA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D124CE3-7257-4669-973B-9E2262D58927}"/>
              </a:ext>
            </a:extLst>
          </p:cNvPr>
          <p:cNvSpPr txBox="1"/>
          <p:nvPr/>
        </p:nvSpPr>
        <p:spPr bwMode="gray">
          <a:xfrm>
            <a:off x="464538" y="4525402"/>
            <a:ext cx="3468069" cy="44337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sz="1400" b="1" dirty="0">
                <a:latin typeface="+mn-lt"/>
              </a:rPr>
              <a:t>Joint </a:t>
            </a:r>
            <a:r>
              <a:rPr lang="de-DE" sz="1400" b="1" dirty="0" err="1">
                <a:latin typeface="+mn-lt"/>
              </a:rPr>
              <a:t>distributions</a:t>
            </a:r>
            <a:r>
              <a:rPr lang="de-DE" sz="1400" b="1" dirty="0">
                <a:latin typeface="+mn-lt"/>
              </a:rPr>
              <a:t> </a:t>
            </a:r>
            <a:r>
              <a:rPr lang="de-DE" sz="1400" b="1" dirty="0" err="1">
                <a:latin typeface="+mn-lt"/>
              </a:rPr>
              <a:t>of</a:t>
            </a:r>
            <a:r>
              <a:rPr lang="de-DE" sz="1400" b="1" dirty="0">
                <a:latin typeface="+mn-lt"/>
              </a:rPr>
              <a:t> Key </a:t>
            </a:r>
            <a:r>
              <a:rPr lang="de-DE" sz="1400" b="1" dirty="0" err="1">
                <a:latin typeface="+mn-lt"/>
              </a:rPr>
              <a:t>Category</a:t>
            </a:r>
            <a:r>
              <a:rPr lang="de-DE" sz="1400" b="1" dirty="0">
                <a:latin typeface="+mn-lt"/>
              </a:rPr>
              <a:t> Clusters?</a:t>
            </a:r>
          </a:p>
        </p:txBody>
      </p:sp>
      <p:pic>
        <p:nvPicPr>
          <p:cNvPr id="4" name="Grafik 3" descr="Ein Bild, das Uhr enthält.&#10;&#10;Automatisch generierte Beschreibung">
            <a:extLst>
              <a:ext uri="{FF2B5EF4-FFF2-40B4-BE49-F238E27FC236}">
                <a16:creationId xmlns:a16="http://schemas.microsoft.com/office/drawing/2014/main" id="{EAEC7CFE-7562-4CE3-BAB8-A6B4819A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497" y="288396"/>
            <a:ext cx="3746451" cy="136234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5B2FB3-1509-4C75-A088-DC11D367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97" y="1804950"/>
            <a:ext cx="3746451" cy="13623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FC87B85-38BC-4F54-9821-E6A7B4EE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497" y="3368795"/>
            <a:ext cx="3762577" cy="136821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A1C9E0B-21A3-4FD0-9646-1ED717D00341}"/>
              </a:ext>
            </a:extLst>
          </p:cNvPr>
          <p:cNvSpPr txBox="1"/>
          <p:nvPr/>
        </p:nvSpPr>
        <p:spPr bwMode="gray">
          <a:xfrm>
            <a:off x="287734" y="811033"/>
            <a:ext cx="3393720" cy="17651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sz="1200" b="1" dirty="0">
                <a:latin typeface="+mn-lt"/>
              </a:rPr>
              <a:t>Log-</a:t>
            </a:r>
            <a:r>
              <a:rPr lang="de-DE" sz="1200" b="1" dirty="0" err="1">
                <a:latin typeface="+mn-lt"/>
              </a:rPr>
              <a:t>sales</a:t>
            </a:r>
            <a:r>
              <a:rPr lang="de-DE" sz="1200" b="1" dirty="0">
                <a:latin typeface="+mn-lt"/>
              </a:rPr>
              <a:t> on KCC:</a:t>
            </a:r>
          </a:p>
          <a:p>
            <a:endParaRPr lang="de-DE" sz="1200" b="1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 err="1">
                <a:latin typeface="+mn-lt"/>
              </a:rPr>
              <a:t>If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promos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activated</a:t>
            </a:r>
            <a:r>
              <a:rPr lang="de-DE" sz="1200" dirty="0">
                <a:latin typeface="+mn-lt"/>
              </a:rPr>
              <a:t>, </a:t>
            </a:r>
            <a:r>
              <a:rPr lang="de-DE" sz="1200" dirty="0" err="1">
                <a:latin typeface="+mn-lt"/>
              </a:rPr>
              <a:t>sales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usually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higher</a:t>
            </a:r>
            <a:endParaRPr lang="de-DE" sz="1200" dirty="0">
              <a:latin typeface="+mn-l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 err="1">
                <a:latin typeface="+mn-lt"/>
              </a:rPr>
              <a:t>Markdowns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go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along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higher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sales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7276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29388-83FD-4795-AFAC-4AE2C2DAC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779605" cy="339758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DEDDB-EF25-4DB9-B425-8433EFA03CA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7460051-E8C1-4B2E-B5FF-9823B4A4EF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03116" y="1934983"/>
            <a:ext cx="4403940" cy="22378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EBD3650-9479-4913-B693-7D9EC7C3BCF2}"/>
              </a:ext>
            </a:extLst>
          </p:cNvPr>
          <p:cNvSpPr txBox="1"/>
          <p:nvPr/>
        </p:nvSpPr>
        <p:spPr bwMode="gray">
          <a:xfrm>
            <a:off x="921276" y="914400"/>
            <a:ext cx="5754532" cy="44688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de-DE" sz="1200" b="1" dirty="0" err="1">
                <a:latin typeface="+mn-lt"/>
              </a:rPr>
              <a:t>Copulas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are</a:t>
            </a:r>
            <a:r>
              <a:rPr lang="de-DE" sz="1200" b="1" dirty="0">
                <a:latin typeface="+mn-lt"/>
              </a:rPr>
              <a:t> a </a:t>
            </a:r>
            <a:r>
              <a:rPr lang="de-DE" sz="1200" b="1" dirty="0" err="1">
                <a:latin typeface="+mn-lt"/>
              </a:rPr>
              <a:t>framework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which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enable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separation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of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the</a:t>
            </a:r>
            <a:r>
              <a:rPr lang="de-DE" sz="1200" b="1" dirty="0">
                <a:latin typeface="+mn-lt"/>
              </a:rPr>
              <a:t> marginal </a:t>
            </a:r>
            <a:r>
              <a:rPr lang="de-DE" sz="1200" b="1" dirty="0" err="1">
                <a:latin typeface="+mn-lt"/>
              </a:rPr>
              <a:t>distributions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from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the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dependence</a:t>
            </a:r>
            <a:r>
              <a:rPr lang="de-DE" sz="1200" b="1" dirty="0">
                <a:latin typeface="+mn-lt"/>
              </a:rPr>
              <a:t> </a:t>
            </a:r>
            <a:r>
              <a:rPr lang="de-DE" sz="1200" b="1" dirty="0" err="1">
                <a:latin typeface="+mn-lt"/>
              </a:rPr>
              <a:t>structure</a:t>
            </a:r>
            <a:endParaRPr lang="de-DE" sz="1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EDAE800-9A62-4EE3-AAE0-E6C7C13B2815}"/>
                  </a:ext>
                </a:extLst>
              </p:cNvPr>
              <p:cNvSpPr txBox="1"/>
              <p:nvPr/>
            </p:nvSpPr>
            <p:spPr bwMode="gray">
              <a:xfrm>
                <a:off x="921276" y="2369489"/>
                <a:ext cx="7189054" cy="239334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endParaRPr lang="de-DE" sz="1200" i="1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i="1" dirty="0">
                    <a:latin typeface="+mn-lt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are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marginal </a:t>
                </a:r>
                <a:r>
                  <a:rPr lang="de-DE" sz="1200" dirty="0" err="1">
                    <a:latin typeface="+mn-lt"/>
                  </a:rPr>
                  <a:t>distribution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functions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of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/>
                  <a:t>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i="1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200" i="1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de-DE" sz="1200" i="1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is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joint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distribution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function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of</a:t>
                </a:r>
                <a:r>
                  <a:rPr lang="de-DE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200" i="1" dirty="0">
                    <a:latin typeface="+mn-lt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200" i="1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is</a:t>
                </a:r>
                <a:r>
                  <a:rPr lang="de-DE" sz="1200" dirty="0">
                    <a:latin typeface="+mn-lt"/>
                  </a:rPr>
                  <a:t> a </a:t>
                </a:r>
                <a:r>
                  <a:rPr lang="de-DE" sz="1200" dirty="0" err="1">
                    <a:latin typeface="+mn-lt"/>
                  </a:rPr>
                  <a:t>copula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function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connecting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marginal </a:t>
                </a:r>
                <a:r>
                  <a:rPr lang="de-DE" sz="1200" dirty="0" err="1">
                    <a:latin typeface="+mn-lt"/>
                  </a:rPr>
                  <a:t>distributions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with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the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joint</a:t>
                </a:r>
                <a:r>
                  <a:rPr lang="de-DE" sz="1200" dirty="0">
                    <a:latin typeface="+mn-lt"/>
                  </a:rPr>
                  <a:t> </a:t>
                </a:r>
                <a:r>
                  <a:rPr lang="de-DE" sz="1200" dirty="0" err="1">
                    <a:latin typeface="+mn-lt"/>
                  </a:rPr>
                  <a:t>distribution</a:t>
                </a:r>
                <a:endParaRPr lang="de-DE" sz="1200" dirty="0">
                  <a:latin typeface="+mn-lt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l-GR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</a:t>
                </a:r>
                <a:r>
                  <a:rPr lang="de-DE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de-DE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vector</a:t>
                </a:r>
                <a:r>
                  <a:rPr lang="de-DE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2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covariates</a:t>
                </a:r>
                <a:endParaRPr lang="el-GR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EDAE800-9A62-4EE3-AAE0-E6C7C13B2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21276" y="2369489"/>
                <a:ext cx="7189054" cy="2393342"/>
              </a:xfrm>
              <a:prstGeom prst="rect">
                <a:avLst/>
              </a:prstGeom>
              <a:blipFill>
                <a:blip r:embed="rId4"/>
                <a:stretch>
                  <a:fillRect l="-11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096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6CBF23-78B5-4DDC-8BC7-184E0B3A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4" y="288396"/>
            <a:ext cx="1962485" cy="292050"/>
          </a:xfrm>
        </p:spPr>
        <p:txBody>
          <a:bodyPr/>
          <a:lstStyle/>
          <a:p>
            <a:r>
              <a:rPr lang="de-DE" b="1" dirty="0"/>
              <a:t>Modelling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5D0799C-F733-4883-BC91-4EC738624FF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733068" cy="3316108"/>
          </a:xfrm>
        </p:spPr>
        <p:txBody>
          <a:bodyPr/>
          <a:lstStyle/>
          <a:p>
            <a:r>
              <a:rPr lang="de-DE" b="1" dirty="0" err="1"/>
              <a:t>Pairwise</a:t>
            </a:r>
            <a:r>
              <a:rPr lang="de-DE" b="1" dirty="0"/>
              <a:t> </a:t>
            </a:r>
            <a:r>
              <a:rPr lang="de-DE" b="1" dirty="0" err="1"/>
              <a:t>scatterplots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KCC</a:t>
            </a:r>
            <a:endParaRPr lang="de-DE" dirty="0"/>
          </a:p>
          <a:p>
            <a:endParaRPr lang="de-DE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Upper </a:t>
            </a:r>
            <a:r>
              <a:rPr lang="de-DE" dirty="0" err="1"/>
              <a:t>row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Log-</a:t>
            </a:r>
            <a:r>
              <a:rPr lang="de-DE" dirty="0" err="1"/>
              <a:t>sales</a:t>
            </a:r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Lower </a:t>
            </a:r>
            <a:r>
              <a:rPr lang="de-DE" dirty="0" err="1"/>
              <a:t>row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Pseudo-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sales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Modelling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pairwise</a:t>
            </a:r>
            <a:r>
              <a:rPr lang="de-DE" b="1" dirty="0"/>
              <a:t> </a:t>
            </a:r>
            <a:r>
              <a:rPr lang="de-DE" b="1" dirty="0" err="1"/>
              <a:t>distributions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sale</a:t>
            </a:r>
            <a:r>
              <a:rPr lang="de-DE" b="1" dirty="0"/>
              <a:t> </a:t>
            </a:r>
            <a:r>
              <a:rPr lang="de-DE" b="1" dirty="0" err="1"/>
              <a:t>quantities</a:t>
            </a:r>
            <a:r>
              <a:rPr lang="de-DE" b="1" dirty="0"/>
              <a:t> on KCC </a:t>
            </a:r>
            <a:r>
              <a:rPr lang="de-DE" b="1" dirty="0" err="1"/>
              <a:t>level</a:t>
            </a:r>
            <a:endParaRPr lang="de-DE" b="1" dirty="0"/>
          </a:p>
          <a:p>
            <a:r>
              <a:rPr lang="de-DE" i="1" dirty="0" err="1"/>
              <a:t>Two-step</a:t>
            </a:r>
            <a:r>
              <a:rPr lang="de-DE" i="1" dirty="0"/>
              <a:t> </a:t>
            </a:r>
            <a:r>
              <a:rPr lang="de-DE" i="1" dirty="0" err="1"/>
              <a:t>approach</a:t>
            </a:r>
            <a:r>
              <a:rPr lang="de-DE" i="1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Marginal </a:t>
            </a:r>
            <a:r>
              <a:rPr lang="de-DE" dirty="0" err="1"/>
              <a:t>distributions</a:t>
            </a:r>
            <a:r>
              <a:rPr lang="de-DE" dirty="0"/>
              <a:t> (GAMLSS)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residuals</a:t>
            </a:r>
            <a:r>
              <a:rPr lang="de-DE" dirty="0"/>
              <a:t> (GJRM)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A770C8-C9D8-4563-B78B-B8D8E210659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91AF867E-E927-453D-8597-C230FD57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7" y="938254"/>
            <a:ext cx="4666520" cy="3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3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5,2231"/>
  <p:tag name="ORIGINALWIDTH" val="4235,471"/>
  <p:tag name="LATEXADDIN" val="\documentclass{article}&#10;\usepackage{amsmath}&#10;\pagestyle{empty}&#10;\begin{document}&#10;&#10;$F_{1,2}\left(Y_{1}, Y_{2} \mid \nu\right)=C\left(F_{1}\left(Y_{1} \mid \nu\right), F_{2}\left(Y_{2} \mid \nu\right) \mid \nu\right)$&#10;&#10;&#10;\end{document}"/>
  <p:tag name="IGUANATEXSIZE" val="20"/>
  <p:tag name="IGUANATEXCURSOR" val="23"/>
  <p:tag name="TRANSPARENCY" val="Wahr"/>
  <p:tag name="FILENAME" val=""/>
  <p:tag name="LATEXENGINEID" val="0"/>
  <p:tag name="TEMPFOLDER" val="C:\Users\Petro Ck\Deskto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953170490610846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6DF192FF-9E07-5740-95E7-0909A4955439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75FC2723-AF65-2F46-87F5-5AD57745FD45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0E450610-7A18-A54E-BAA7-C6E3C0FDDBB7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AC3A89CB-A851-D946-BC91-41F636D7AB1F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39702C4A-C71E-7548-80B2-58B36B585A23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43F3BC6C-7E67-4E43-BE61-9EBD16B09BAE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  -  Read-Only" id="{F2F3C2E8-8BE3-F043-94D1-FC2CD9478F6B}" vid="{3D7A2FE5-ADAF-B94F-A062-0BEC7651A10D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MA_presentation</Template>
  <TotalTime>0</TotalTime>
  <Words>710</Words>
  <Application>Microsoft Office PowerPoint</Application>
  <PresentationFormat>Benutzerdefiniert</PresentationFormat>
  <Paragraphs>179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21</vt:i4>
      </vt:variant>
    </vt:vector>
  </HeadingPairs>
  <TitlesOfParts>
    <vt:vector size="39" baseType="lpstr">
      <vt:lpstr>AdihausDIN</vt:lpstr>
      <vt:lpstr>adineue PRO</vt:lpstr>
      <vt:lpstr>adineue PRO Black</vt:lpstr>
      <vt:lpstr>adineue PRO Light</vt:lpstr>
      <vt:lpstr>adineue PRO TT Black</vt:lpstr>
      <vt:lpstr>adineue TEXT Black</vt:lpstr>
      <vt:lpstr>adineue TEXT Light</vt:lpstr>
      <vt:lpstr>adiText Light Beta</vt:lpstr>
      <vt:lpstr>Arial</vt:lpstr>
      <vt:lpstr>Cambria Math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Multivariate modelling of the dependence structure between article sales of a sportswear manufacturer</vt:lpstr>
      <vt:lpstr>Contents</vt:lpstr>
      <vt:lpstr>Introduction</vt:lpstr>
      <vt:lpstr>Data description</vt:lpstr>
      <vt:lpstr>Data description</vt:lpstr>
      <vt:lpstr>Data description</vt:lpstr>
      <vt:lpstr>Data description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Modelling</vt:lpstr>
      <vt:lpstr>Summary &amp; outlook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Petros Christanas</dc:creator>
  <cp:lastModifiedBy>Petros Christanas</cp:lastModifiedBy>
  <cp:revision>101</cp:revision>
  <cp:lastPrinted>2015-05-04T06:43:15Z</cp:lastPrinted>
  <dcterms:created xsi:type="dcterms:W3CDTF">2020-06-22T15:40:27Z</dcterms:created>
  <dcterms:modified xsi:type="dcterms:W3CDTF">2020-08-13T07:54:17Z</dcterms:modified>
  <dc:language>English-UK</dc:language>
</cp:coreProperties>
</file>